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5.xml" ContentType="application/vnd.openxmlformats-officedocument.theme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slideLayouts/slideLayout10.xml" ContentType="application/vnd.openxmlformats-officedocument.presentationml.slideLayout+xml"/>
  <Override PartName="/ppt/theme/theme7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8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9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10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11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1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1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1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15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  <p:sldMasterId id="2147483668" r:id="rId2"/>
    <p:sldMasterId id="2147483706" r:id="rId3"/>
    <p:sldMasterId id="2147483698" r:id="rId4"/>
    <p:sldMasterId id="2147483713" r:id="rId5"/>
    <p:sldMasterId id="2147483716" r:id="rId6"/>
    <p:sldMasterId id="2147483718" r:id="rId7"/>
    <p:sldMasterId id="2147483720" r:id="rId8"/>
    <p:sldMasterId id="2147483723" r:id="rId9"/>
    <p:sldMasterId id="2147483729" r:id="rId10"/>
    <p:sldMasterId id="2147483733" r:id="rId11"/>
    <p:sldMasterId id="2147483739" r:id="rId12"/>
    <p:sldMasterId id="2147483747" r:id="rId13"/>
    <p:sldMasterId id="2147483754" r:id="rId14"/>
    <p:sldMasterId id="2147483759" r:id="rId15"/>
    <p:sldMasterId id="2147483772" r:id="rId16"/>
  </p:sldMasterIdLst>
  <p:notesMasterIdLst>
    <p:notesMasterId r:id="rId61"/>
  </p:notesMasterIdLst>
  <p:handoutMasterIdLst>
    <p:handoutMasterId r:id="rId62"/>
  </p:handoutMasterIdLst>
  <p:sldIdLst>
    <p:sldId id="350" r:id="rId17"/>
    <p:sldId id="607" r:id="rId18"/>
    <p:sldId id="616" r:id="rId19"/>
    <p:sldId id="639" r:id="rId20"/>
    <p:sldId id="553" r:id="rId21"/>
    <p:sldId id="599" r:id="rId22"/>
    <p:sldId id="602" r:id="rId23"/>
    <p:sldId id="603" r:id="rId24"/>
    <p:sldId id="620" r:id="rId25"/>
    <p:sldId id="604" r:id="rId26"/>
    <p:sldId id="605" r:id="rId27"/>
    <p:sldId id="606" r:id="rId28"/>
    <p:sldId id="612" r:id="rId29"/>
    <p:sldId id="614" r:id="rId30"/>
    <p:sldId id="619" r:id="rId31"/>
    <p:sldId id="617" r:id="rId32"/>
    <p:sldId id="621" r:id="rId33"/>
    <p:sldId id="623" r:id="rId34"/>
    <p:sldId id="625" r:id="rId35"/>
    <p:sldId id="626" r:id="rId36"/>
    <p:sldId id="627" r:id="rId37"/>
    <p:sldId id="628" r:id="rId38"/>
    <p:sldId id="622" r:id="rId39"/>
    <p:sldId id="615" r:id="rId40"/>
    <p:sldId id="618" r:id="rId41"/>
    <p:sldId id="611" r:id="rId42"/>
    <p:sldId id="631" r:id="rId43"/>
    <p:sldId id="597" r:id="rId44"/>
    <p:sldId id="608" r:id="rId45"/>
    <p:sldId id="629" r:id="rId46"/>
    <p:sldId id="613" r:id="rId47"/>
    <p:sldId id="633" r:id="rId48"/>
    <p:sldId id="634" r:id="rId49"/>
    <p:sldId id="635" r:id="rId50"/>
    <p:sldId id="610" r:id="rId51"/>
    <p:sldId id="630" r:id="rId52"/>
    <p:sldId id="594" r:id="rId53"/>
    <p:sldId id="637" r:id="rId54"/>
    <p:sldId id="638" r:id="rId55"/>
    <p:sldId id="640" r:id="rId56"/>
    <p:sldId id="641" r:id="rId57"/>
    <p:sldId id="595" r:id="rId58"/>
    <p:sldId id="632" r:id="rId59"/>
    <p:sldId id="352" r:id="rId60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uhualong" initials="guhl" lastIdx="1" clrIdx="0"/>
  <p:cmAuthor id="1" name="侯关士" initials="hgs" lastIdx="0" clrIdx="1">
    <p:extLst>
      <p:ext uri="{19B8F6BF-5375-455C-9EA6-DF929625EA0E}">
        <p15:presenceInfo xmlns:p15="http://schemas.microsoft.com/office/powerpoint/2012/main" userId="侯关士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0012"/>
    <a:srgbClr val="89B1E1"/>
    <a:srgbClr val="77AADF"/>
    <a:srgbClr val="89B2E0"/>
    <a:srgbClr val="8BB3E3"/>
    <a:srgbClr val="0053BD"/>
    <a:srgbClr val="E0D6BE"/>
    <a:srgbClr val="F0ECF4"/>
    <a:srgbClr val="F4F3F4"/>
    <a:srgbClr val="FBEA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78" autoAdjust="0"/>
    <p:restoredTop sz="75342" autoAdjust="0"/>
  </p:normalViewPr>
  <p:slideViewPr>
    <p:cSldViewPr>
      <p:cViewPr varScale="1">
        <p:scale>
          <a:sx n="69" d="100"/>
          <a:sy n="69" d="100"/>
        </p:scale>
        <p:origin x="1842" y="66"/>
      </p:cViewPr>
      <p:guideLst>
        <p:guide orient="horz" pos="2160"/>
        <p:guide pos="2832"/>
      </p:guideLst>
    </p:cSldViewPr>
  </p:slideViewPr>
  <p:outlineViewPr>
    <p:cViewPr>
      <p:scale>
        <a:sx n="33" d="100"/>
        <a:sy n="33" d="100"/>
      </p:scale>
      <p:origin x="0" y="-782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786"/>
    </p:cViewPr>
  </p:sorterViewPr>
  <p:notesViewPr>
    <p:cSldViewPr>
      <p:cViewPr varScale="1">
        <p:scale>
          <a:sx n="57" d="100"/>
          <a:sy n="57" d="100"/>
        </p:scale>
        <p:origin x="2832" y="66"/>
      </p:cViewPr>
      <p:guideLst>
        <p:guide orient="horz" pos="2880"/>
        <p:guide pos="2160"/>
      </p:guideLst>
    </p:cSldViewPr>
  </p:notesViewPr>
  <p:gridSpacing cx="76198" cy="7619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0.xml"/><Relationship Id="rId21" Type="http://schemas.openxmlformats.org/officeDocument/2006/relationships/slide" Target="slides/slide5.xml"/><Relationship Id="rId34" Type="http://schemas.openxmlformats.org/officeDocument/2006/relationships/slide" Target="slides/slide18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63" Type="http://schemas.openxmlformats.org/officeDocument/2006/relationships/commentAuthors" Target="commentAuthor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3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53" Type="http://schemas.openxmlformats.org/officeDocument/2006/relationships/slide" Target="slides/slide37.xml"/><Relationship Id="rId58" Type="http://schemas.openxmlformats.org/officeDocument/2006/relationships/slide" Target="slides/slide42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3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56" Type="http://schemas.openxmlformats.org/officeDocument/2006/relationships/slide" Target="slides/slide40.xml"/><Relationship Id="rId64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46" Type="http://schemas.openxmlformats.org/officeDocument/2006/relationships/slide" Target="slides/slide30.xml"/><Relationship Id="rId59" Type="http://schemas.openxmlformats.org/officeDocument/2006/relationships/slide" Target="slides/slide43.xml"/><Relationship Id="rId67" Type="http://schemas.openxmlformats.org/officeDocument/2006/relationships/tableStyles" Target="tableStyles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54" Type="http://schemas.openxmlformats.org/officeDocument/2006/relationships/slide" Target="slides/slide38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49" Type="http://schemas.openxmlformats.org/officeDocument/2006/relationships/slide" Target="slides/slide33.xml"/><Relationship Id="rId57" Type="http://schemas.openxmlformats.org/officeDocument/2006/relationships/slide" Target="slides/slide4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44" Type="http://schemas.openxmlformats.org/officeDocument/2006/relationships/slide" Target="slides/slide28.xml"/><Relationship Id="rId52" Type="http://schemas.openxmlformats.org/officeDocument/2006/relationships/slide" Target="slides/slide36.xml"/><Relationship Id="rId60" Type="http://schemas.openxmlformats.org/officeDocument/2006/relationships/slide" Target="slides/slide44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39" Type="http://schemas.openxmlformats.org/officeDocument/2006/relationships/slide" Target="slides/slide2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D7BE417A-74B7-4DD6-8635-2A6BDBE3BE61}" type="datetimeFigureOut">
              <a:rPr lang="zh-CN" altLang="en-US"/>
              <a:pPr>
                <a:defRPr/>
              </a:pPr>
              <a:t>2017/5/13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984B8670-73E0-40B9-BA20-21C3C7A7DB5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9561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17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88E7BB0E-506F-4EF9-AD42-BE2452C4FE4C}" type="datetimeFigureOut">
              <a:rPr lang="zh-CN" altLang="en-US"/>
              <a:pPr>
                <a:defRPr/>
              </a:pPr>
              <a:t>2017/5/13</a:t>
            </a:fld>
            <a:endParaRPr lang="zh-CN" altLang="en-US"/>
          </a:p>
        </p:txBody>
      </p:sp>
      <p:sp>
        <p:nvSpPr>
          <p:cNvPr id="34820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sp>
      <p:sp>
        <p:nvSpPr>
          <p:cNvPr id="7173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717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17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9064ABAA-B256-4913-9CAE-8505AFC46C2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8009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" pitchFamily="34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47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882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882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8826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8826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322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3223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0106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3223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8826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322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8826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3223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3223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3223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3223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0106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8826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8826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8826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8826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882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9257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3400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3400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3400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3400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8826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0106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8826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0912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4387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911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7064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5031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编程范式</a:t>
            </a:r>
            <a:r>
              <a:rPr lang="en-US" altLang="zh-CN" dirty="0" smtClean="0"/>
              <a:t>(Programming paradigm)</a:t>
            </a:r>
            <a:r>
              <a:rPr lang="zh-CN" altLang="en-US" dirty="0" smtClean="0"/>
              <a:t>有几十种，这里列出的仅仅是主流的几种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8826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756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010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882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882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882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882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6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6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6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9743140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129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7A1EDB7-BFCF-4D18-9C15-705C4FFB3DC6}" type="datetimeFigureOut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1E88E9-30A8-44F7-B320-93506A771C6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1219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76200"/>
            <a:ext cx="6477000" cy="58578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90600"/>
            <a:ext cx="8077200" cy="2971800"/>
          </a:xfrm>
        </p:spPr>
        <p:txBody>
          <a:bodyPr/>
          <a:lstStyle>
            <a:lvl1pPr>
              <a:spcBef>
                <a:spcPts val="1200"/>
              </a:spcBef>
              <a:defRPr sz="2400"/>
            </a:lvl1pPr>
            <a:lvl2pPr>
              <a:spcBef>
                <a:spcPts val="1200"/>
              </a:spcBef>
              <a:defRPr sz="2000"/>
            </a:lvl2pPr>
            <a:lvl3pPr>
              <a:spcBef>
                <a:spcPts val="1200"/>
              </a:spcBef>
              <a:defRPr sz="1800"/>
            </a:lvl3pPr>
            <a:lvl4pPr>
              <a:spcBef>
                <a:spcPts val="1200"/>
              </a:spcBef>
              <a:defRPr sz="1600">
                <a:latin typeface="微软雅黑" pitchFamily="34" charset="-122"/>
                <a:ea typeface="微软雅黑" pitchFamily="34" charset="-122"/>
              </a:defRPr>
            </a:lvl4pPr>
            <a:lvl5pPr>
              <a:spcBef>
                <a:spcPts val="1200"/>
              </a:spcBef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6285490"/>
      </p:ext>
    </p:extLst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7A1EDB7-BFCF-4D18-9C15-705C4FFB3DC6}" type="datetimeFigureOut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1E88E9-30A8-44F7-B320-93506A771C6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1424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9694144"/>
      </p:ext>
    </p:extLst>
  </p:cSld>
  <p:clrMapOvr>
    <a:masterClrMapping/>
  </p:clrMapOvr>
  <p:transition spd="slow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76200"/>
            <a:ext cx="6477000" cy="585788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90600"/>
            <a:ext cx="8077200" cy="297180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sz="2400"/>
            </a:lvl1pPr>
            <a:lvl2pPr>
              <a:spcBef>
                <a:spcPts val="1200"/>
              </a:spcBef>
              <a:defRPr sz="2000"/>
            </a:lvl2pPr>
            <a:lvl3pPr>
              <a:spcBef>
                <a:spcPts val="1200"/>
              </a:spcBef>
              <a:defRPr sz="1800"/>
            </a:lvl3pPr>
            <a:lvl4pPr>
              <a:spcBef>
                <a:spcPts val="1200"/>
              </a:spcBef>
              <a:defRPr sz="1600">
                <a:latin typeface="微软雅黑" pitchFamily="34" charset="-122"/>
                <a:ea typeface="微软雅黑" pitchFamily="34" charset="-122"/>
              </a:defRPr>
            </a:lvl4pPr>
            <a:lvl5pPr>
              <a:spcBef>
                <a:spcPts val="1200"/>
              </a:spcBef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8402578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76200"/>
            <a:ext cx="7010400" cy="585788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62000" y="1143000"/>
            <a:ext cx="7239000" cy="32004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27A1EDB7-BFCF-4D18-9C15-705C4FFB3DC6}" type="datetimeFigureOut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F61E88E9-30A8-44F7-B320-93506A771C6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3146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4143139"/>
      </p:ext>
    </p:extLst>
  </p:cSld>
  <p:clrMapOvr>
    <a:masterClrMapping/>
  </p:clrMapOvr>
  <p:transition spd="slow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0426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7A1EDB7-BFCF-4D18-9C15-705C4FFB3DC6}" type="datetimeFigureOut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1E88E9-30A8-44F7-B320-93506A771C6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7046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76200"/>
            <a:ext cx="6477000" cy="58578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90600"/>
            <a:ext cx="8077200" cy="2971800"/>
          </a:xfrm>
        </p:spPr>
        <p:txBody>
          <a:bodyPr/>
          <a:lstStyle>
            <a:lvl1pPr>
              <a:spcBef>
                <a:spcPts val="1200"/>
              </a:spcBef>
              <a:defRPr sz="2400"/>
            </a:lvl1pPr>
            <a:lvl2pPr>
              <a:spcBef>
                <a:spcPts val="1200"/>
              </a:spcBef>
              <a:defRPr sz="2000"/>
            </a:lvl2pPr>
            <a:lvl3pPr>
              <a:spcBef>
                <a:spcPts val="1200"/>
              </a:spcBef>
              <a:defRPr sz="1800"/>
            </a:lvl3pPr>
            <a:lvl4pPr>
              <a:spcBef>
                <a:spcPts val="1200"/>
              </a:spcBef>
              <a:defRPr sz="1600">
                <a:latin typeface="微软雅黑" pitchFamily="34" charset="-122"/>
                <a:ea typeface="微软雅黑" pitchFamily="34" charset="-122"/>
              </a:defRPr>
            </a:lvl4pPr>
            <a:lvl5pPr>
              <a:spcBef>
                <a:spcPts val="1200"/>
              </a:spcBef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4935664"/>
      </p:ext>
    </p:extLst>
  </p:cSld>
  <p:clrMapOvr>
    <a:masterClrMapping/>
  </p:clrMapOvr>
  <p:transition spd="slow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7A1EDB7-BFCF-4D18-9C15-705C4FFB3DC6}" type="datetimeFigureOut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1E88E9-30A8-44F7-B320-93506A771C6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0338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76200"/>
            <a:ext cx="7010400" cy="585788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2337183"/>
      </p:ext>
    </p:extLst>
  </p:cSld>
  <p:clrMapOvr>
    <a:masterClrMapping/>
  </p:clrMapOvr>
  <p:transition spd="slow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76200"/>
            <a:ext cx="6477000" cy="58578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90600"/>
            <a:ext cx="8077200" cy="2971800"/>
          </a:xfrm>
        </p:spPr>
        <p:txBody>
          <a:bodyPr/>
          <a:lstStyle>
            <a:lvl1pPr>
              <a:spcBef>
                <a:spcPts val="1200"/>
              </a:spcBef>
              <a:defRPr sz="2400"/>
            </a:lvl1pPr>
            <a:lvl2pPr>
              <a:spcBef>
                <a:spcPts val="1200"/>
              </a:spcBef>
              <a:defRPr sz="2000"/>
            </a:lvl2pPr>
            <a:lvl3pPr>
              <a:spcBef>
                <a:spcPts val="1200"/>
              </a:spcBef>
              <a:defRPr sz="1800"/>
            </a:lvl3pPr>
            <a:lvl4pPr>
              <a:spcBef>
                <a:spcPts val="1200"/>
              </a:spcBef>
              <a:defRPr sz="1600">
                <a:latin typeface="微软雅黑" pitchFamily="34" charset="-122"/>
                <a:ea typeface="微软雅黑" pitchFamily="34" charset="-122"/>
              </a:defRPr>
            </a:lvl4pPr>
            <a:lvl5pPr>
              <a:spcBef>
                <a:spcPts val="1200"/>
              </a:spcBef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4686953"/>
      </p:ext>
    </p:extLst>
  </p:cSld>
  <p:clrMapOvr>
    <a:masterClrMapping/>
  </p:clrMapOvr>
  <p:transition spd="slow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637944"/>
      </p:ext>
    </p:extLst>
  </p:cSld>
  <p:clrMapOvr>
    <a:masterClrMapping/>
  </p:clrMapOvr>
  <p:transition spd="slow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2940973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60005" y="2160002"/>
            <a:ext cx="8424000" cy="800219"/>
          </a:xfrm>
        </p:spPr>
        <p:txBody>
          <a:bodyPr lIns="0" tIns="0" rIns="0" bIns="0" rtlCol="0" anchor="t">
            <a:spAutoFit/>
          </a:bodyPr>
          <a:lstStyle>
            <a:lvl1pPr algn="l" defTabSz="911764" rtl="0" eaLnBrk="1" latinLnBrk="0" hangingPunct="1">
              <a:spcBef>
                <a:spcPct val="0"/>
              </a:spcBef>
              <a:buNone/>
              <a:defRPr lang="en-GB" sz="5200" b="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GB" dirty="0"/>
          </a:p>
        </p:txBody>
      </p:sp>
      <p:sp>
        <p:nvSpPr>
          <p:cNvPr id="3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360363" y="6570663"/>
            <a:ext cx="360362" cy="122237"/>
          </a:xfrm>
          <a:prstGeom prst="rect">
            <a:avLst/>
          </a:prstGeom>
        </p:spPr>
        <p:txBody>
          <a:bodyPr/>
          <a:lstStyle>
            <a:lvl1pPr>
              <a:defRPr sz="1000" b="1">
                <a:solidFill>
                  <a:srgbClr val="FFFFFF"/>
                </a:solidFill>
                <a:latin typeface="Arial"/>
                <a:ea typeface="+mn-ea"/>
              </a:defRPr>
            </a:lvl1pPr>
          </a:lstStyle>
          <a:p>
            <a:fld id="{F61E88E9-30A8-44F7-B320-93506A771C6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4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720725" y="6570663"/>
            <a:ext cx="5399088" cy="122237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FFFFFF"/>
                </a:solidFill>
                <a:latin typeface="Arial"/>
                <a:ea typeface="+mn-ea"/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4683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0"/>
          <p:cNvSpPr>
            <a:spLocks noGrp="1"/>
          </p:cNvSpPr>
          <p:nvPr>
            <p:ph sz="quarter" idx="12"/>
          </p:nvPr>
        </p:nvSpPr>
        <p:spPr bwMode="gray">
          <a:xfrm>
            <a:off x="411479" y="1399032"/>
            <a:ext cx="8330184" cy="4882896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0" lang="en-US" sz="2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1pPr>
            <a:lvl2pPr marL="228600" marR="0" indent="-227013" algn="l" defTabSz="914400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2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2pPr>
            <a:lvl3pPr marR="0" algn="l" defTabSz="914400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20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3pPr>
            <a:lvl4pPr marR="0" algn="l" defTabSz="914400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20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4pPr>
            <a:lvl5pPr marR="0" algn="l" defTabSz="914400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20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5pPr>
            <a:lvl6pPr marR="0" algn="l" defTabSz="914400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8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6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itle Placeholder 10"/>
          <p:cNvSpPr>
            <a:spLocks noGrp="1"/>
          </p:cNvSpPr>
          <p:nvPr>
            <p:ph type="title"/>
          </p:nvPr>
        </p:nvSpPr>
        <p:spPr bwMode="gray">
          <a:xfrm>
            <a:off x="414337" y="391665"/>
            <a:ext cx="8330184" cy="30469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>
              <a:lnSpc>
                <a:spcPct val="110000"/>
              </a:lnSpc>
              <a:defRPr sz="2200"/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9176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0"/>
          <p:cNvSpPr>
            <a:spLocks noGrp="1"/>
          </p:cNvSpPr>
          <p:nvPr>
            <p:ph sz="quarter" idx="12"/>
          </p:nvPr>
        </p:nvSpPr>
        <p:spPr bwMode="gray">
          <a:xfrm>
            <a:off x="411479" y="1399032"/>
            <a:ext cx="8330184" cy="4882896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0" lang="en-US" sz="2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1pPr>
            <a:lvl2pPr marL="228600" marR="0" indent="-227013" algn="l" defTabSz="914400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2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2pPr>
            <a:lvl3pPr marR="0" algn="l" defTabSz="914400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20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3pPr>
            <a:lvl4pPr marR="0" algn="l" defTabSz="914400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20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4pPr>
            <a:lvl5pPr marR="0" algn="l" defTabSz="914400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20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5pPr>
            <a:lvl6pPr marR="0" algn="l" defTabSz="914400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8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6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itle Placeholder 10"/>
          <p:cNvSpPr>
            <a:spLocks noGrp="1"/>
          </p:cNvSpPr>
          <p:nvPr>
            <p:ph type="title"/>
          </p:nvPr>
        </p:nvSpPr>
        <p:spPr bwMode="gray">
          <a:xfrm>
            <a:off x="414337" y="391665"/>
            <a:ext cx="8330184" cy="30469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>
              <a:lnSpc>
                <a:spcPct val="110000"/>
              </a:lnSpc>
              <a:defRPr sz="2200"/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8148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76200"/>
            <a:ext cx="7010400" cy="585788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790751"/>
      </p:ext>
    </p:extLst>
  </p:cSld>
  <p:clrMapOvr>
    <a:masterClrMapping/>
  </p:clrMapOvr>
  <p:transition spd="slow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53916"/>
      </p:ext>
    </p:extLst>
  </p:cSld>
  <p:clrMapOvr>
    <a:masterClrMapping/>
  </p:clrMapOvr>
  <p:transition spd="slow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60005" y="2160002"/>
            <a:ext cx="8424000" cy="800219"/>
          </a:xfrm>
        </p:spPr>
        <p:txBody>
          <a:bodyPr lIns="0" tIns="0" rIns="0" bIns="0" rtlCol="0" anchor="t">
            <a:spAutoFit/>
          </a:bodyPr>
          <a:lstStyle>
            <a:lvl1pPr algn="l" defTabSz="911764" rtl="0" eaLnBrk="1" latinLnBrk="0" hangingPunct="1">
              <a:spcBef>
                <a:spcPct val="0"/>
              </a:spcBef>
              <a:buNone/>
              <a:defRPr lang="en-GB" sz="5200" b="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GB" dirty="0"/>
          </a:p>
        </p:txBody>
      </p:sp>
      <p:sp>
        <p:nvSpPr>
          <p:cNvPr id="3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360363" y="6570663"/>
            <a:ext cx="360362" cy="122237"/>
          </a:xfrm>
          <a:prstGeom prst="rect">
            <a:avLst/>
          </a:prstGeom>
        </p:spPr>
        <p:txBody>
          <a:bodyPr/>
          <a:lstStyle>
            <a:lvl1pPr>
              <a:defRPr sz="1000" b="1">
                <a:solidFill>
                  <a:srgbClr val="FFFFFF"/>
                </a:solidFill>
                <a:latin typeface="Arial"/>
                <a:ea typeface="+mn-ea"/>
              </a:defRPr>
            </a:lvl1pPr>
          </a:lstStyle>
          <a:p>
            <a:fld id="{F61E88E9-30A8-44F7-B320-93506A771C6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4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720725" y="6570663"/>
            <a:ext cx="5399088" cy="122237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FFFFFF"/>
                </a:solidFill>
                <a:latin typeface="Arial"/>
                <a:ea typeface="+mn-ea"/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05839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0"/>
          <p:cNvSpPr>
            <a:spLocks noGrp="1"/>
          </p:cNvSpPr>
          <p:nvPr>
            <p:ph sz="quarter" idx="12"/>
          </p:nvPr>
        </p:nvSpPr>
        <p:spPr bwMode="gray">
          <a:xfrm>
            <a:off x="411479" y="1399032"/>
            <a:ext cx="8330184" cy="4882896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0" lang="en-US" sz="2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1pPr>
            <a:lvl2pPr marL="228600" marR="0" indent="-227013" algn="l" defTabSz="914400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2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2pPr>
            <a:lvl3pPr marR="0" algn="l" defTabSz="914400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20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3pPr>
            <a:lvl4pPr marR="0" algn="l" defTabSz="914400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20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4pPr>
            <a:lvl5pPr marR="0" algn="l" defTabSz="914400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20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5pPr>
            <a:lvl6pPr marR="0" algn="l" defTabSz="914400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8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6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itle Placeholder 10"/>
          <p:cNvSpPr>
            <a:spLocks noGrp="1"/>
          </p:cNvSpPr>
          <p:nvPr>
            <p:ph type="title"/>
          </p:nvPr>
        </p:nvSpPr>
        <p:spPr bwMode="gray">
          <a:xfrm>
            <a:off x="414337" y="391665"/>
            <a:ext cx="8330184" cy="30469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>
              <a:lnSpc>
                <a:spcPct val="110000"/>
              </a:lnSpc>
              <a:defRPr sz="2200"/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2995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0"/>
          <p:cNvSpPr>
            <a:spLocks noGrp="1"/>
          </p:cNvSpPr>
          <p:nvPr>
            <p:ph sz="quarter" idx="12"/>
          </p:nvPr>
        </p:nvSpPr>
        <p:spPr bwMode="gray">
          <a:xfrm>
            <a:off x="411479" y="1399032"/>
            <a:ext cx="8330184" cy="4882896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0" lang="en-US" sz="2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1pPr>
            <a:lvl2pPr marL="228600" marR="0" indent="-227013" algn="l" defTabSz="914400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2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2pPr>
            <a:lvl3pPr marR="0" algn="l" defTabSz="914400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20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3pPr>
            <a:lvl4pPr marR="0" algn="l" defTabSz="914400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20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4pPr>
            <a:lvl5pPr marR="0" algn="l" defTabSz="914400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20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5pPr>
            <a:lvl6pPr marR="0" algn="l" defTabSz="914400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8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6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itle Placeholder 10"/>
          <p:cNvSpPr>
            <a:spLocks noGrp="1"/>
          </p:cNvSpPr>
          <p:nvPr>
            <p:ph type="title"/>
          </p:nvPr>
        </p:nvSpPr>
        <p:spPr bwMode="gray">
          <a:xfrm>
            <a:off x="414337" y="391665"/>
            <a:ext cx="8330184" cy="30469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>
              <a:lnSpc>
                <a:spcPct val="110000"/>
              </a:lnSpc>
              <a:defRPr sz="2200"/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3017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76200"/>
            <a:ext cx="6477000" cy="58578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90600"/>
            <a:ext cx="8077200" cy="2971800"/>
          </a:xfrm>
        </p:spPr>
        <p:txBody>
          <a:bodyPr/>
          <a:lstStyle>
            <a:lvl1pPr>
              <a:spcBef>
                <a:spcPts val="1200"/>
              </a:spcBef>
              <a:defRPr sz="2400"/>
            </a:lvl1pPr>
            <a:lvl2pPr>
              <a:spcBef>
                <a:spcPts val="1200"/>
              </a:spcBef>
              <a:defRPr sz="2000"/>
            </a:lvl2pPr>
            <a:lvl3pPr>
              <a:spcBef>
                <a:spcPts val="1200"/>
              </a:spcBef>
              <a:defRPr sz="1800"/>
            </a:lvl3pPr>
            <a:lvl4pPr>
              <a:spcBef>
                <a:spcPts val="1200"/>
              </a:spcBef>
              <a:defRPr sz="1600">
                <a:latin typeface="微软雅黑" pitchFamily="34" charset="-122"/>
                <a:ea typeface="微软雅黑" pitchFamily="34" charset="-122"/>
              </a:defRPr>
            </a:lvl4pPr>
            <a:lvl5pPr>
              <a:spcBef>
                <a:spcPts val="1200"/>
              </a:spcBef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6972511"/>
      </p:ext>
    </p:extLst>
  </p:cSld>
  <p:clrMapOvr>
    <a:masterClrMapping/>
  </p:clrMapOvr>
  <p:transition spd="slow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50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820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76200"/>
            <a:ext cx="7010400" cy="585788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495963"/>
      </p:ext>
    </p:extLst>
  </p:cSld>
  <p:clrMapOvr>
    <a:masterClrMapping/>
  </p:clrMapOvr>
  <p:transition spd="slow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7A1EDB7-BFCF-4D18-9C15-705C4FFB3DC6}" type="datetimeFigureOut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1E88E9-30A8-44F7-B320-93506A771C6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6437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7A1EDB7-BFCF-4D18-9C15-705C4FFB3DC6}" type="datetimeFigureOut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1E88E9-30A8-44F7-B320-93506A771C6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32740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76200"/>
            <a:ext cx="6477000" cy="58578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90600"/>
            <a:ext cx="8077200" cy="2971800"/>
          </a:xfrm>
        </p:spPr>
        <p:txBody>
          <a:bodyPr/>
          <a:lstStyle>
            <a:lvl1pPr>
              <a:spcBef>
                <a:spcPts val="1200"/>
              </a:spcBef>
              <a:defRPr sz="2400"/>
            </a:lvl1pPr>
            <a:lvl2pPr>
              <a:spcBef>
                <a:spcPts val="1200"/>
              </a:spcBef>
              <a:defRPr sz="2000"/>
            </a:lvl2pPr>
            <a:lvl3pPr>
              <a:spcBef>
                <a:spcPts val="1200"/>
              </a:spcBef>
              <a:defRPr sz="1800"/>
            </a:lvl3pPr>
            <a:lvl4pPr>
              <a:spcBef>
                <a:spcPts val="1200"/>
              </a:spcBef>
              <a:defRPr sz="1600">
                <a:latin typeface="微软雅黑" pitchFamily="34" charset="-122"/>
                <a:ea typeface="微软雅黑" pitchFamily="34" charset="-122"/>
              </a:defRPr>
            </a:lvl4pPr>
            <a:lvl5pPr>
              <a:spcBef>
                <a:spcPts val="1200"/>
              </a:spcBef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9051471"/>
      </p:ext>
    </p:extLst>
  </p:cSld>
  <p:clrMapOvr>
    <a:masterClrMapping/>
  </p:clrMapOvr>
  <p:transition spd="slow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B0FC-639C-4E93-A210-0DDDB6707A7F}" type="datetimeFigureOut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A8E6-5EAA-4E76-BCA5-19846A1049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92364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B0FC-639C-4E93-A210-0DDDB6707A7F}" type="datetimeFigureOut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A8E6-5EAA-4E76-BCA5-19846A1049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05508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B0FC-639C-4E93-A210-0DDDB6707A7F}" type="datetimeFigureOut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A8E6-5EAA-4E76-BCA5-19846A1049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6849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B0FC-639C-4E93-A210-0DDDB6707A7F}" type="datetimeFigureOut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A8E6-5EAA-4E76-BCA5-19846A1049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70438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B0FC-639C-4E93-A210-0DDDB6707A7F}" type="datetimeFigureOut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A8E6-5EAA-4E76-BCA5-19846A1049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43083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B0FC-639C-4E93-A210-0DDDB6707A7F}" type="datetimeFigureOut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A8E6-5EAA-4E76-BCA5-19846A1049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191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B0FC-639C-4E93-A210-0DDDB6707A7F}" type="datetimeFigureOut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A8E6-5EAA-4E76-BCA5-19846A1049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02325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B0FC-639C-4E93-A210-0DDDB6707A7F}" type="datetimeFigureOut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A8E6-5EAA-4E76-BCA5-19846A1049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06136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B0FC-639C-4E93-A210-0DDDB6707A7F}" type="datetimeFigureOut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A8E6-5EAA-4E76-BCA5-19846A1049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01500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B0FC-639C-4E93-A210-0DDDB6707A7F}" type="datetimeFigureOut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A8E6-5EAA-4E76-BCA5-19846A1049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65931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B0FC-639C-4E93-A210-0DDDB6707A7F}" type="datetimeFigureOut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A8E6-5EAA-4E76-BCA5-19846A1049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23399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4"/>
            <a:ext cx="9144538" cy="685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42768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4"/>
            <a:ext cx="9144538" cy="685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4227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3888" y="6254751"/>
            <a:ext cx="2057400" cy="365125"/>
          </a:xfrm>
        </p:spPr>
        <p:txBody>
          <a:bodyPr/>
          <a:lstStyle/>
          <a:p>
            <a:fld id="{2AE2BC8B-FFD1-4F58-870F-8EF74B884EC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4188" y="6254751"/>
            <a:ext cx="3086100" cy="365125"/>
          </a:xfr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3188" y="6254751"/>
            <a:ext cx="2057400" cy="365125"/>
          </a:xfrm>
        </p:spPr>
        <p:txBody>
          <a:bodyPr/>
          <a:lstStyle/>
          <a:p>
            <a:fld id="{778E177E-EED9-4AA4-BA16-7D2042F332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086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3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1500" y="1"/>
            <a:ext cx="7886700" cy="1325563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BC8B-FFD1-4F58-870F-8EF74B884EC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177E-EED9-4AA4-BA16-7D2042F332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67788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"/>
            <a:ext cx="7886700" cy="1325563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BC8B-FFD1-4F58-870F-8EF74B884EC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177E-EED9-4AA4-BA16-7D2042F332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021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6924675" cy="498475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BC8B-FFD1-4F58-870F-8EF74B884EC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177E-EED9-4AA4-BA16-7D2042F332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"/>
            <a:ext cx="9144000" cy="685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0308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BC8B-FFD1-4F58-870F-8EF74B884EC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177E-EED9-4AA4-BA16-7D2042F332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4"/>
            <a:ext cx="9144538" cy="685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08618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BC8B-FFD1-4F58-870F-8EF74B884EC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177E-EED9-4AA4-BA16-7D2042F332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4"/>
            <a:ext cx="9144538" cy="685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7611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50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82020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4"/>
            <a:ext cx="9144538" cy="685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1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5075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8115300" y="88900"/>
            <a:ext cx="866775" cy="78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16776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987425"/>
            <a:ext cx="2949178" cy="106997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BC8B-FFD1-4F58-870F-8EF74B884EC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177E-EED9-4AA4-BA16-7D2042F332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37233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987425"/>
            <a:ext cx="2949178" cy="106997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BC8B-FFD1-4F58-870F-8EF74B884EC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177E-EED9-4AA4-BA16-7D2042F332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8018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325" y="241301"/>
            <a:ext cx="7886700" cy="850900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BC8B-FFD1-4F58-870F-8EF74B884EC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177E-EED9-4AA4-BA16-7D2042F332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87199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909637"/>
            <a:ext cx="1971675" cy="5267326"/>
          </a:xfrm>
        </p:spPr>
        <p:txBody>
          <a:bodyPr vert="eaVert"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909637"/>
            <a:ext cx="5800725" cy="5267326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05551"/>
            <a:ext cx="2057400" cy="365125"/>
          </a:xfrm>
        </p:spPr>
        <p:txBody>
          <a:bodyPr/>
          <a:lstStyle/>
          <a:p>
            <a:fld id="{2AE2BC8B-FFD1-4F58-870F-8EF74B884EC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05551"/>
            <a:ext cx="3086100" cy="365125"/>
          </a:xfr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05551"/>
            <a:ext cx="2057400" cy="365125"/>
          </a:xfrm>
        </p:spPr>
        <p:txBody>
          <a:bodyPr/>
          <a:lstStyle/>
          <a:p>
            <a:fld id="{778E177E-EED9-4AA4-BA16-7D2042F332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640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theme" Target="../theme/theme11.xml"/><Relationship Id="rId11" Type="http://schemas.openxmlformats.org/officeDocument/2006/relationships/image" Target="../media/image19.png"/><Relationship Id="rId5" Type="http://schemas.openxmlformats.org/officeDocument/2006/relationships/slideLayout" Target="../slideLayouts/slideLayout25.xml"/><Relationship Id="rId10" Type="http://schemas.openxmlformats.org/officeDocument/2006/relationships/image" Target="../media/image18.png"/><Relationship Id="rId4" Type="http://schemas.openxmlformats.org/officeDocument/2006/relationships/slideLayout" Target="../slideLayouts/slideLayout24.xml"/><Relationship Id="rId9" Type="http://schemas.openxmlformats.org/officeDocument/2006/relationships/image" Target="../media/image17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theme" Target="../theme/theme12.xml"/><Relationship Id="rId13" Type="http://schemas.openxmlformats.org/officeDocument/2006/relationships/image" Target="../media/image22.pn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image" Target="../media/image21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30.xml"/><Relationship Id="rId10" Type="http://schemas.openxmlformats.org/officeDocument/2006/relationships/image" Target="../media/image13.png"/><Relationship Id="rId4" Type="http://schemas.openxmlformats.org/officeDocument/2006/relationships/slideLayout" Target="../slideLayouts/slideLayout29.xml"/><Relationship Id="rId9" Type="http://schemas.openxmlformats.org/officeDocument/2006/relationships/image" Target="../media/image20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theme" Target="../theme/theme13.xml"/><Relationship Id="rId13" Type="http://schemas.openxmlformats.org/officeDocument/2006/relationships/image" Target="../media/image22.png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image" Target="../media/image21.png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37.xml"/><Relationship Id="rId10" Type="http://schemas.openxmlformats.org/officeDocument/2006/relationships/image" Target="../media/image13.png"/><Relationship Id="rId4" Type="http://schemas.openxmlformats.org/officeDocument/2006/relationships/slideLayout" Target="../slideLayouts/slideLayout36.xml"/><Relationship Id="rId9" Type="http://schemas.openxmlformats.org/officeDocument/2006/relationships/image" Target="../media/image20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2.png"/><Relationship Id="rId5" Type="http://schemas.openxmlformats.org/officeDocument/2006/relationships/theme" Target="../theme/theme14.xml"/><Relationship Id="rId4" Type="http://schemas.openxmlformats.org/officeDocument/2006/relationships/slideLayout" Target="../slideLayouts/slideLayout43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image" Target="../media/image24.png"/><Relationship Id="rId2" Type="http://schemas.openxmlformats.org/officeDocument/2006/relationships/slideLayout" Target="../slideLayouts/slideLayout56.xml"/><Relationship Id="rId16" Type="http://schemas.openxmlformats.org/officeDocument/2006/relationships/theme" Target="../theme/theme1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heme" Target="../theme/theme2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heme" Target="../theme/theme5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heme" Target="../theme/theme8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9.pn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16.png"/><Relationship Id="rId12" Type="http://schemas.openxmlformats.org/officeDocument/2006/relationships/image" Target="../media/image18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9.xml"/><Relationship Id="rId11" Type="http://schemas.openxmlformats.org/officeDocument/2006/relationships/image" Target="../media/image17.png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1" descr="2012云长城PPT模板1.13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97063" y="3214688"/>
            <a:ext cx="53467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5760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28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1439863" y="2452688"/>
            <a:ext cx="633253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680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pic>
        <p:nvPicPr>
          <p:cNvPr id="1029" name="图片 2" descr="用友中文标识.png"/>
          <p:cNvPicPr>
            <a:picLocks noChangeAspect="1"/>
          </p:cNvPicPr>
          <p:nvPr userDrawn="1"/>
        </p:nvPicPr>
        <p:blipFill>
          <a:blip r:embed="rId4" cstate="print"/>
          <a:srcRect l="20094" t="21057" r="23207" b="24387"/>
          <a:stretch>
            <a:fillRect/>
          </a:stretch>
        </p:blipFill>
        <p:spPr bwMode="auto">
          <a:xfrm>
            <a:off x="242888" y="149225"/>
            <a:ext cx="1166812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文本框 7"/>
          <p:cNvSpPr txBox="1">
            <a:spLocks noChangeArrowheads="1"/>
          </p:cNvSpPr>
          <p:nvPr userDrawn="1"/>
        </p:nvSpPr>
        <p:spPr bwMode="auto">
          <a:xfrm>
            <a:off x="6742113" y="6553200"/>
            <a:ext cx="2130425" cy="2619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altLang="zh-CN" sz="1100"/>
              <a:t>2012 Yonyou Software Co.,Ltd.</a:t>
            </a:r>
            <a:endParaRPr kumimoji="1" lang="zh-CN" altLang="en-US" sz="11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C00000"/>
          </a:solidFill>
          <a:latin typeface="+mj-lt"/>
          <a:ea typeface="+mj-ea"/>
          <a:cs typeface="微软雅黑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Calibri" pitchFamily="34" charset="0"/>
          <a:ea typeface="微软雅黑" pitchFamily="34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Calibri" pitchFamily="34" charset="0"/>
          <a:ea typeface="微软雅黑" pitchFamily="34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Calibri" pitchFamily="34" charset="0"/>
          <a:ea typeface="微软雅黑" pitchFamily="34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Calibri" pitchFamily="34" charset="0"/>
          <a:ea typeface="微软雅黑" pitchFamily="34" charset="-122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2400">
          <a:solidFill>
            <a:schemeClr val="tx1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800">
          <a:solidFill>
            <a:schemeClr val="tx1"/>
          </a:solidFill>
          <a:latin typeface="+mn-lt"/>
          <a:ea typeface="宋体" pitchFamily="2" charset="-122"/>
          <a:cs typeface="宋体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2400">
          <a:solidFill>
            <a:schemeClr val="tx1"/>
          </a:solidFill>
          <a:latin typeface="+mn-lt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000">
          <a:solidFill>
            <a:schemeClr val="tx1"/>
          </a:solidFill>
          <a:latin typeface="+mn-lt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4" descr="\\192.168.1.155\desktop\图片3副本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143000"/>
            <a:ext cx="9144000" cy="340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6" descr="E:\yinfeifei\2012年工作项目\UFIDA用友 2012\2012软件园PPT模板 新\11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53000" y="3522663"/>
            <a:ext cx="3171825" cy="55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68804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</p:sldLayoutIdLst>
  <p:transition spd="slow">
    <p:fade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宋体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pitchFamily="2" charset="-122"/>
          <a:cs typeface="宋体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pitchFamily="2" charset="-122"/>
          <a:cs typeface="宋体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pitchFamily="2" charset="-122"/>
          <a:cs typeface="宋体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pitchFamily="2" charset="-122"/>
          <a:cs typeface="宋体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3200">
          <a:solidFill>
            <a:schemeClr val="tx1"/>
          </a:solidFill>
          <a:latin typeface="+mn-lt"/>
          <a:ea typeface="+mn-ea"/>
          <a:cs typeface="宋体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8" descr="C:\Documents and Settings\Administrator\桌面\7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-7938"/>
            <a:ext cx="1322388" cy="686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直接连接符 4"/>
          <p:cNvCxnSpPr/>
          <p:nvPr/>
        </p:nvCxnSpPr>
        <p:spPr>
          <a:xfrm>
            <a:off x="1322388" y="0"/>
            <a:ext cx="0" cy="6865938"/>
          </a:xfrm>
          <a:prstGeom prst="line">
            <a:avLst/>
          </a:prstGeom>
          <a:ln w="2540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7278688" y="6553200"/>
            <a:ext cx="1789112" cy="2619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altLang="zh-CN" sz="1100">
                <a:solidFill>
                  <a:srgbClr val="7F7F7F"/>
                </a:solidFill>
                <a:latin typeface="Arial" pitchFamily="34" charset="0"/>
                <a:ea typeface="宋体" pitchFamily="2" charset="-122"/>
              </a:rPr>
              <a:t>Yonyou Software Co.,Ltd.</a:t>
            </a:r>
            <a:endParaRPr kumimoji="1" lang="zh-CN" altLang="en-US" sz="1100">
              <a:solidFill>
                <a:srgbClr val="7F7F7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4101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1905000" y="1100138"/>
            <a:ext cx="5472113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4102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05000" y="1925638"/>
            <a:ext cx="5183188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en-US" altLang="zh-CN" smtClean="0"/>
          </a:p>
          <a:p>
            <a:pPr lvl="1"/>
            <a:r>
              <a:rPr lang="zh-CN" altLang="en-US" smtClean="0"/>
              <a:t>第二级</a:t>
            </a:r>
            <a:endParaRPr lang="en-US" altLang="zh-CN" smtClean="0"/>
          </a:p>
          <a:p>
            <a:pPr lvl="2"/>
            <a:r>
              <a:rPr lang="zh-CN" altLang="en-US" smtClean="0"/>
              <a:t>第三级</a:t>
            </a:r>
          </a:p>
        </p:txBody>
      </p:sp>
      <p:pic>
        <p:nvPicPr>
          <p:cNvPr id="4103" name="Picture 7" descr="E:\yinfeifei\2012年工作项目\UFIDA用友 2012\2012软件园PPT模板 新\未标题-2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374063" y="134938"/>
            <a:ext cx="533400" cy="35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76333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</p:sldLayoutIdLst>
  <p:transition spd="slow">
    <p:fade/>
  </p:transition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+mj-lt"/>
          <a:ea typeface="+mj-ea"/>
          <a:cs typeface="微软雅黑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微软雅黑" pitchFamily="34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微软雅黑" pitchFamily="34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微软雅黑" pitchFamily="34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微软雅黑" pitchFamily="34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90000"/>
        <a:buFont typeface="Arial" charset="0"/>
        <a:buBlip>
          <a:blip r:embed="rId9"/>
        </a:buBlip>
        <a:defRPr kumimoji="1" sz="2400">
          <a:solidFill>
            <a:schemeClr val="tx1"/>
          </a:solidFill>
          <a:latin typeface="+mn-ea"/>
          <a:ea typeface="+mn-ea"/>
          <a:cs typeface="微软雅黑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SzPct val="75000"/>
        <a:buFont typeface="Arial" charset="0"/>
        <a:buBlip>
          <a:blip r:embed="rId10"/>
        </a:buBlip>
        <a:defRPr kumimoji="1" sz="2000">
          <a:solidFill>
            <a:schemeClr val="tx1"/>
          </a:solidFill>
          <a:latin typeface="+mn-ea"/>
          <a:ea typeface="+mn-ea"/>
          <a:cs typeface="微软雅黑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50000"/>
        <a:buFont typeface="Arial" charset="0"/>
        <a:buBlip>
          <a:blip r:embed="rId11"/>
        </a:buBlip>
        <a:defRPr kumimoji="1" sz="1600">
          <a:solidFill>
            <a:schemeClr val="tx1"/>
          </a:solidFill>
          <a:latin typeface="+mn-ea"/>
          <a:ea typeface="+mn-ea"/>
          <a:cs typeface="微软雅黑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000">
          <a:solidFill>
            <a:schemeClr val="tx1"/>
          </a:solidFill>
          <a:latin typeface="+mn-lt"/>
          <a:ea typeface="宋体" pitchFamily="2" charset="-122"/>
          <a:cs typeface="宋体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0" descr="E:\yinfeifei\2012年工作项目\UFIDA用友 2012\2012软件园PPT模板 新\未标题-5.png"/>
          <p:cNvPicPr>
            <a:picLocks noChangeAspect="1" noChangeArrowheads="1"/>
          </p:cNvPicPr>
          <p:nvPr/>
        </p:nvPicPr>
        <p:blipFill>
          <a:blip r:embed="rId9" cstate="print"/>
          <a:srcRect t="18951"/>
          <a:stretch>
            <a:fillRect/>
          </a:stretch>
        </p:blipFill>
        <p:spPr bwMode="auto">
          <a:xfrm>
            <a:off x="0" y="0"/>
            <a:ext cx="9144000" cy="65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76200"/>
            <a:ext cx="7010400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7278688" y="6553200"/>
            <a:ext cx="1789112" cy="2619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altLang="zh-CN" sz="1100">
                <a:solidFill>
                  <a:srgbClr val="7F7F7F"/>
                </a:solidFill>
                <a:latin typeface="Arial" pitchFamily="34" charset="0"/>
                <a:ea typeface="宋体" pitchFamily="2" charset="-122"/>
              </a:rPr>
              <a:t>Yonyou Software Co.,Ltd.</a:t>
            </a:r>
            <a:endParaRPr kumimoji="1" lang="zh-CN" altLang="en-US" sz="1100">
              <a:solidFill>
                <a:srgbClr val="7F7F7F"/>
              </a:solidFill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5125" name="Picture 7" descr="E:\yinfeifei\2012年工作项目\UFIDA用友 2012\2012软件园PPT模板 新\未标题-2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374063" y="134938"/>
            <a:ext cx="533400" cy="35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2" name="文本占位符 2"/>
          <p:cNvSpPr>
            <a:spLocks noGrp="1" noChangeArrowheads="1"/>
          </p:cNvSpPr>
          <p:nvPr/>
        </p:nvSpPr>
        <p:spPr bwMode="auto">
          <a:xfrm>
            <a:off x="1752600" y="1773238"/>
            <a:ext cx="5183188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r>
              <a:rPr kumimoji="1" lang="zh-CN" altLang="en-US" sz="2800">
                <a:solidFill>
                  <a:srgbClr val="C00000"/>
                </a:solidFill>
                <a:latin typeface="Calibri" pitchFamily="34" charset="0"/>
                <a:ea typeface="黑体" pitchFamily="2" charset="-122"/>
              </a:rPr>
              <a:t>            </a:t>
            </a:r>
            <a:endParaRPr kumimoji="1" lang="en-US" altLang="zh-CN" sz="2800">
              <a:solidFill>
                <a:srgbClr val="C00000"/>
              </a:solidFill>
              <a:latin typeface="Calibri" pitchFamily="34" charset="0"/>
              <a:ea typeface="黑体" pitchFamily="2" charset="-122"/>
            </a:endParaRPr>
          </a:p>
          <a:p>
            <a:pPr marL="0" lvl="1" eaLnBrk="0" hangingPunct="0">
              <a:defRPr/>
            </a:pPr>
            <a:r>
              <a:rPr kumimoji="1" lang="zh-CN" altLang="en-US" sz="2800">
                <a:solidFill>
                  <a:srgbClr val="C00000"/>
                </a:solidFill>
                <a:latin typeface="Calibri" pitchFamily="34" charset="0"/>
                <a:ea typeface="黑体" pitchFamily="2" charset="-122"/>
              </a:rPr>
              <a:t>   </a:t>
            </a:r>
            <a:endParaRPr kumimoji="1" lang="en-US" altLang="zh-CN" sz="2800">
              <a:solidFill>
                <a:srgbClr val="C00000"/>
              </a:solidFill>
              <a:latin typeface="Calibri" pitchFamily="34" charset="0"/>
              <a:ea typeface="黑体" pitchFamily="2" charset="-122"/>
            </a:endParaRPr>
          </a:p>
          <a:p>
            <a:pPr marL="0" lvl="2" eaLnBrk="0" hangingPunct="0">
              <a:defRPr/>
            </a:pPr>
            <a:r>
              <a:rPr kumimoji="1" lang="zh-CN" altLang="en-US" sz="2800">
                <a:solidFill>
                  <a:srgbClr val="C00000"/>
                </a:solidFill>
                <a:latin typeface="Calibri" pitchFamily="34" charset="0"/>
                <a:ea typeface="黑体" pitchFamily="2" charset="-122"/>
              </a:rPr>
              <a:t>   </a:t>
            </a:r>
          </a:p>
        </p:txBody>
      </p:sp>
      <p:sp>
        <p:nvSpPr>
          <p:cNvPr id="51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1143000"/>
            <a:ext cx="7239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en-US" altLang="zh-CN" smtClean="0"/>
          </a:p>
          <a:p>
            <a:pPr lvl="1"/>
            <a:r>
              <a:rPr lang="zh-CN" altLang="en-US" smtClean="0"/>
              <a:t>第二级</a:t>
            </a:r>
            <a:endParaRPr lang="en-US" altLang="zh-CN" smtClean="0"/>
          </a:p>
          <a:p>
            <a:pPr lvl="2"/>
            <a:r>
              <a:rPr lang="zh-CN" altLang="en-US" smtClean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718054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</p:sldLayoutIdLst>
  <p:transition spd="slow">
    <p:fade/>
  </p:transition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+mj-lt"/>
          <a:ea typeface="+mj-ea"/>
          <a:cs typeface="黑体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黑体" pitchFamily="2" charset="-122"/>
          <a:cs typeface="黑体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黑体" pitchFamily="2" charset="-122"/>
          <a:cs typeface="黑体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黑体" pitchFamily="2" charset="-122"/>
          <a:cs typeface="黑体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黑体" pitchFamily="2" charset="-122"/>
          <a:cs typeface="黑体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90000"/>
        <a:buBlip>
          <a:blip r:embed="rId11"/>
        </a:buBlip>
        <a:defRPr kumimoji="1" sz="2000">
          <a:solidFill>
            <a:schemeClr val="tx1"/>
          </a:solidFill>
          <a:latin typeface="+mn-ea"/>
          <a:ea typeface="+mn-ea"/>
          <a:cs typeface="微软雅黑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SzPct val="75000"/>
        <a:buBlip>
          <a:blip r:embed="rId12"/>
        </a:buBlip>
        <a:defRPr kumimoji="1" sz="2000">
          <a:solidFill>
            <a:schemeClr val="tx1"/>
          </a:solidFill>
          <a:latin typeface="+mn-ea"/>
          <a:ea typeface="+mn-ea"/>
          <a:cs typeface="微软雅黑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50000"/>
        <a:buBlip>
          <a:blip r:embed="rId13"/>
        </a:buBlip>
        <a:defRPr kumimoji="1" sz="1600">
          <a:solidFill>
            <a:schemeClr val="tx1"/>
          </a:solidFill>
          <a:latin typeface="+mn-ea"/>
          <a:ea typeface="+mn-ea"/>
          <a:cs typeface="微软雅黑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000">
          <a:solidFill>
            <a:schemeClr val="tx1"/>
          </a:solidFill>
          <a:latin typeface="+mn-lt"/>
          <a:ea typeface="宋体" pitchFamily="2" charset="-122"/>
          <a:cs typeface="宋体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0" descr="E:\yinfeifei\2012年工作项目\UFIDA用友 2012\2012软件园PPT模板 新\未标题-5.png"/>
          <p:cNvPicPr>
            <a:picLocks noChangeAspect="1" noChangeArrowheads="1"/>
          </p:cNvPicPr>
          <p:nvPr/>
        </p:nvPicPr>
        <p:blipFill>
          <a:blip r:embed="rId9" cstate="print"/>
          <a:srcRect t="18951"/>
          <a:stretch>
            <a:fillRect/>
          </a:stretch>
        </p:blipFill>
        <p:spPr bwMode="auto">
          <a:xfrm>
            <a:off x="0" y="0"/>
            <a:ext cx="9144000" cy="65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76200"/>
            <a:ext cx="7010400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7278688" y="6553200"/>
            <a:ext cx="1789112" cy="2619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altLang="zh-CN" sz="1100">
                <a:solidFill>
                  <a:srgbClr val="7F7F7F"/>
                </a:solidFill>
                <a:latin typeface="Arial" pitchFamily="34" charset="0"/>
                <a:ea typeface="宋体" pitchFamily="2" charset="-122"/>
              </a:rPr>
              <a:t>Yonyou Software Co.,Ltd.</a:t>
            </a:r>
            <a:endParaRPr kumimoji="1" lang="zh-CN" altLang="en-US" sz="1100">
              <a:solidFill>
                <a:srgbClr val="7F7F7F"/>
              </a:solidFill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5125" name="Picture 7" descr="E:\yinfeifei\2012年工作项目\UFIDA用友 2012\2012软件园PPT模板 新\未标题-2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374063" y="134938"/>
            <a:ext cx="533400" cy="35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2" name="文本占位符 2"/>
          <p:cNvSpPr>
            <a:spLocks noGrp="1" noChangeArrowheads="1"/>
          </p:cNvSpPr>
          <p:nvPr/>
        </p:nvSpPr>
        <p:spPr bwMode="auto">
          <a:xfrm>
            <a:off x="1752600" y="1773238"/>
            <a:ext cx="5183188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r>
              <a:rPr kumimoji="1" lang="zh-CN" altLang="en-US" sz="2800">
                <a:solidFill>
                  <a:srgbClr val="C00000"/>
                </a:solidFill>
                <a:latin typeface="Calibri" pitchFamily="34" charset="0"/>
                <a:ea typeface="黑体" pitchFamily="2" charset="-122"/>
              </a:rPr>
              <a:t>            </a:t>
            </a:r>
            <a:endParaRPr kumimoji="1" lang="en-US" altLang="zh-CN" sz="2800">
              <a:solidFill>
                <a:srgbClr val="C00000"/>
              </a:solidFill>
              <a:latin typeface="Calibri" pitchFamily="34" charset="0"/>
              <a:ea typeface="黑体" pitchFamily="2" charset="-122"/>
            </a:endParaRPr>
          </a:p>
          <a:p>
            <a:pPr marL="0" lvl="1" eaLnBrk="0" hangingPunct="0">
              <a:defRPr/>
            </a:pPr>
            <a:r>
              <a:rPr kumimoji="1" lang="zh-CN" altLang="en-US" sz="2800">
                <a:solidFill>
                  <a:srgbClr val="C00000"/>
                </a:solidFill>
                <a:latin typeface="Calibri" pitchFamily="34" charset="0"/>
                <a:ea typeface="黑体" pitchFamily="2" charset="-122"/>
              </a:rPr>
              <a:t>   </a:t>
            </a:r>
            <a:endParaRPr kumimoji="1" lang="en-US" altLang="zh-CN" sz="2800">
              <a:solidFill>
                <a:srgbClr val="C00000"/>
              </a:solidFill>
              <a:latin typeface="Calibri" pitchFamily="34" charset="0"/>
              <a:ea typeface="黑体" pitchFamily="2" charset="-122"/>
            </a:endParaRPr>
          </a:p>
          <a:p>
            <a:pPr marL="0" lvl="2" eaLnBrk="0" hangingPunct="0">
              <a:defRPr/>
            </a:pPr>
            <a:r>
              <a:rPr kumimoji="1" lang="zh-CN" altLang="en-US" sz="2800">
                <a:solidFill>
                  <a:srgbClr val="C00000"/>
                </a:solidFill>
                <a:latin typeface="Calibri" pitchFamily="34" charset="0"/>
                <a:ea typeface="黑体" pitchFamily="2" charset="-122"/>
              </a:rPr>
              <a:t>   </a:t>
            </a:r>
          </a:p>
        </p:txBody>
      </p:sp>
      <p:sp>
        <p:nvSpPr>
          <p:cNvPr id="51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1143000"/>
            <a:ext cx="7239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en-US" altLang="zh-CN" smtClean="0"/>
          </a:p>
          <a:p>
            <a:pPr lvl="1"/>
            <a:r>
              <a:rPr lang="zh-CN" altLang="en-US" smtClean="0"/>
              <a:t>第二级</a:t>
            </a:r>
            <a:endParaRPr lang="en-US" altLang="zh-CN" smtClean="0"/>
          </a:p>
          <a:p>
            <a:pPr lvl="2"/>
            <a:r>
              <a:rPr lang="zh-CN" altLang="en-US" smtClean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28676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88" r:id="rId7"/>
  </p:sldLayoutIdLst>
  <p:transition spd="slow">
    <p:fade/>
  </p:transition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+mj-lt"/>
          <a:ea typeface="+mj-ea"/>
          <a:cs typeface="黑体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黑体" pitchFamily="2" charset="-122"/>
          <a:cs typeface="黑体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黑体" pitchFamily="2" charset="-122"/>
          <a:cs typeface="黑体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黑体" pitchFamily="2" charset="-122"/>
          <a:cs typeface="黑体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黑体" pitchFamily="2" charset="-122"/>
          <a:cs typeface="黑体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90000"/>
        <a:buBlip>
          <a:blip r:embed="rId11"/>
        </a:buBlip>
        <a:defRPr kumimoji="1" sz="2000">
          <a:solidFill>
            <a:schemeClr val="tx1"/>
          </a:solidFill>
          <a:latin typeface="+mn-ea"/>
          <a:ea typeface="+mn-ea"/>
          <a:cs typeface="微软雅黑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SzPct val="75000"/>
        <a:buBlip>
          <a:blip r:embed="rId12"/>
        </a:buBlip>
        <a:defRPr kumimoji="1" sz="2000">
          <a:solidFill>
            <a:schemeClr val="tx1"/>
          </a:solidFill>
          <a:latin typeface="+mn-ea"/>
          <a:ea typeface="+mn-ea"/>
          <a:cs typeface="微软雅黑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50000"/>
        <a:buBlip>
          <a:blip r:embed="rId13"/>
        </a:buBlip>
        <a:defRPr kumimoji="1" sz="1600">
          <a:solidFill>
            <a:schemeClr val="tx1"/>
          </a:solidFill>
          <a:latin typeface="+mn-ea"/>
          <a:ea typeface="+mn-ea"/>
          <a:cs typeface="微软雅黑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000">
          <a:solidFill>
            <a:schemeClr val="tx1"/>
          </a:solidFill>
          <a:latin typeface="+mn-lt"/>
          <a:ea typeface="宋体" pitchFamily="2" charset="-122"/>
          <a:cs typeface="宋体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6" descr="\\192.168.1.155\desktop\图片2副本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9144000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42988" y="4508500"/>
            <a:ext cx="6948487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5760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52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500438"/>
            <a:ext cx="822960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680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pic>
        <p:nvPicPr>
          <p:cNvPr id="2053" name="Picture 7" descr="E:\yinfeifei\2012年工作项目\UFIDA用友 2012\2012软件园PPT模板 新\未标题-2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2400" y="134938"/>
            <a:ext cx="533400" cy="35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53863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</p:sldLayoutIdLst>
  <p:transition spd="slow"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4000">
          <a:solidFill>
            <a:srgbClr val="C00000"/>
          </a:solidFill>
          <a:latin typeface="+mj-lt"/>
          <a:ea typeface="+mj-ea"/>
          <a:cs typeface="微软雅黑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40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40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40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40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Calibri" pitchFamily="34" charset="0"/>
          <a:ea typeface="微软雅黑" pitchFamily="34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Calibri" pitchFamily="34" charset="0"/>
          <a:ea typeface="微软雅黑" pitchFamily="34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Calibri" pitchFamily="34" charset="0"/>
          <a:ea typeface="微软雅黑" pitchFamily="34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Calibri" pitchFamily="34" charset="0"/>
          <a:ea typeface="微软雅黑" pitchFamily="34" charset="-122"/>
        </a:defRPr>
      </a:lvl9pPr>
    </p:titleStyle>
    <p:bodyStyle>
      <a:lvl1pPr marL="342900" indent="-342900" algn="ctr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3200">
          <a:solidFill>
            <a:srgbClr val="C00000"/>
          </a:solidFill>
          <a:latin typeface="+mn-lt"/>
          <a:ea typeface="+mn-ea"/>
          <a:cs typeface="微软雅黑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800">
          <a:solidFill>
            <a:schemeClr val="tx1"/>
          </a:solidFill>
          <a:latin typeface="+mn-lt"/>
          <a:ea typeface="宋体" pitchFamily="2" charset="-122"/>
          <a:cs typeface="宋体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2400">
          <a:solidFill>
            <a:schemeClr val="tx1"/>
          </a:solidFill>
          <a:latin typeface="+mn-lt"/>
          <a:ea typeface="宋体" pitchFamily="2" charset="-122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000">
          <a:solidFill>
            <a:schemeClr val="tx1"/>
          </a:solidFill>
          <a:latin typeface="+mn-lt"/>
          <a:ea typeface="宋体" pitchFamily="2" charset="-122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BB0FC-639C-4E93-A210-0DDDB6707A7F}" type="datetimeFigureOut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3A8E6-5EAA-4E76-BCA5-19846A1049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164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2AE2BC8B-FFD1-4F58-870F-8EF74B884EC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2017/5/13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778E177E-EED9-4AA4-BA16-7D2042F33269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50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966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  <p:sldLayoutId id="2147483787" r:id="rId1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1" descr="2012云长城PPT模板1.123.png"/>
          <p:cNvPicPr>
            <a:picLocks noChangeAspect="1"/>
          </p:cNvPicPr>
          <p:nvPr userDrawn="1"/>
        </p:nvPicPr>
        <p:blipFill>
          <a:blip r:embed="rId4" cstate="print"/>
          <a:srcRect t="80969"/>
          <a:stretch>
            <a:fillRect/>
          </a:stretch>
        </p:blipFill>
        <p:spPr bwMode="auto">
          <a:xfrm>
            <a:off x="0" y="5553075"/>
            <a:ext cx="9144000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90600"/>
            <a:ext cx="76200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en-US" altLang="zh-CN" smtClean="0"/>
          </a:p>
          <a:p>
            <a:pPr lvl="1"/>
            <a:r>
              <a:rPr lang="zh-CN" altLang="en-US" smtClean="0"/>
              <a:t>第二级</a:t>
            </a:r>
            <a:endParaRPr lang="en-US" altLang="zh-CN" smtClean="0"/>
          </a:p>
          <a:p>
            <a:pPr lvl="2"/>
            <a:r>
              <a:rPr lang="zh-CN" altLang="en-US" smtClean="0"/>
              <a:t>第三级</a:t>
            </a:r>
          </a:p>
        </p:txBody>
      </p:sp>
      <p:sp>
        <p:nvSpPr>
          <p:cNvPr id="2052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52400"/>
            <a:ext cx="6858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pic>
        <p:nvPicPr>
          <p:cNvPr id="2053" name="图片 5" descr="用友中文标识.png"/>
          <p:cNvPicPr>
            <a:picLocks noChangeAspect="1"/>
          </p:cNvPicPr>
          <p:nvPr userDrawn="1"/>
        </p:nvPicPr>
        <p:blipFill>
          <a:blip r:embed="rId5" cstate="print"/>
          <a:srcRect l="20094" t="21057" r="23207" b="24387"/>
          <a:stretch>
            <a:fillRect/>
          </a:stretch>
        </p:blipFill>
        <p:spPr bwMode="auto">
          <a:xfrm>
            <a:off x="7848600" y="76200"/>
            <a:ext cx="105568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文本框 7"/>
          <p:cNvSpPr txBox="1">
            <a:spLocks noChangeArrowheads="1"/>
          </p:cNvSpPr>
          <p:nvPr userDrawn="1"/>
        </p:nvSpPr>
        <p:spPr bwMode="auto">
          <a:xfrm>
            <a:off x="6742113" y="6553200"/>
            <a:ext cx="2130425" cy="2619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altLang="zh-CN" sz="1100"/>
              <a:t>2012 Yonyou Software Co.,Ltd.</a:t>
            </a:r>
            <a:endParaRPr kumimoji="1" lang="zh-CN" altLang="en-US" sz="11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+mj-lt"/>
          <a:ea typeface="+mj-ea"/>
          <a:cs typeface="微软雅黑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微软雅黑" pitchFamily="34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微软雅黑" pitchFamily="34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微软雅黑" pitchFamily="34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90000"/>
        <a:buBlip>
          <a:blip r:embed="rId6"/>
        </a:buBlip>
        <a:defRPr kumimoji="1" sz="2400">
          <a:solidFill>
            <a:schemeClr val="tx1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75000"/>
        <a:buBlip>
          <a:blip r:embed="rId7"/>
        </a:buBlip>
        <a:defRPr kumimoji="1" sz="2000">
          <a:solidFill>
            <a:schemeClr val="tx1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70000"/>
        <a:buBlip>
          <a:blip r:embed="rId8"/>
        </a:buBlip>
        <a:defRPr kumimoji="1" sz="2400">
          <a:solidFill>
            <a:schemeClr val="tx1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000">
          <a:solidFill>
            <a:schemeClr val="tx1"/>
          </a:solidFill>
          <a:latin typeface="+mn-lt"/>
          <a:ea typeface="宋体" pitchFamily="2" charset="-122"/>
          <a:cs typeface="宋体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914400"/>
            <a:ext cx="7239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en-US" altLang="zh-CN" smtClean="0"/>
          </a:p>
          <a:p>
            <a:pPr lvl="1"/>
            <a:r>
              <a:rPr lang="zh-CN" altLang="en-US" smtClean="0"/>
              <a:t>第二级</a:t>
            </a:r>
            <a:endParaRPr lang="en-US" altLang="zh-CN" smtClean="0"/>
          </a:p>
          <a:p>
            <a:pPr lvl="2"/>
            <a:r>
              <a:rPr lang="zh-CN" altLang="en-US" smtClean="0"/>
              <a:t>第三级</a:t>
            </a:r>
          </a:p>
        </p:txBody>
      </p:sp>
      <p:sp>
        <p:nvSpPr>
          <p:cNvPr id="3075" name="矩形 4"/>
          <p:cNvSpPr>
            <a:spLocks noChangeArrowheads="1"/>
          </p:cNvSpPr>
          <p:nvPr userDrawn="1"/>
        </p:nvSpPr>
        <p:spPr bwMode="auto">
          <a:xfrm>
            <a:off x="609600" y="5715000"/>
            <a:ext cx="8534400" cy="762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307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0" y="19050"/>
            <a:ext cx="7010400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pic>
        <p:nvPicPr>
          <p:cNvPr id="3077" name="图片 2" descr="用友云中文标识.png"/>
          <p:cNvPicPr>
            <a:picLocks noChangeAspect="1"/>
          </p:cNvPicPr>
          <p:nvPr userDrawn="1"/>
        </p:nvPicPr>
        <p:blipFill>
          <a:blip r:embed="rId4" cstate="print"/>
          <a:srcRect l="31004" t="18736" r="34114" b="38774"/>
          <a:stretch>
            <a:fillRect/>
          </a:stretch>
        </p:blipFill>
        <p:spPr bwMode="auto">
          <a:xfrm>
            <a:off x="8029575" y="177800"/>
            <a:ext cx="91757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图片 1" descr="2012云长城PPT模板1.123.png"/>
          <p:cNvPicPr>
            <a:picLocks noChangeAspect="1"/>
          </p:cNvPicPr>
          <p:nvPr userDrawn="1"/>
        </p:nvPicPr>
        <p:blipFill>
          <a:blip r:embed="rId5" cstate="print"/>
          <a:srcRect t="81572" b="5779"/>
          <a:stretch>
            <a:fillRect/>
          </a:stretch>
        </p:blipFill>
        <p:spPr bwMode="auto">
          <a:xfrm>
            <a:off x="0" y="5991225"/>
            <a:ext cx="914400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+mj-lt"/>
          <a:ea typeface="+mj-ea"/>
          <a:cs typeface="黑体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黑体" pitchFamily="2" charset="-122"/>
          <a:cs typeface="黑体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黑体" pitchFamily="2" charset="-122"/>
          <a:cs typeface="黑体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黑体" pitchFamily="2" charset="-122"/>
          <a:cs typeface="黑体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黑体" pitchFamily="2" charset="-122"/>
          <a:cs typeface="黑体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2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2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2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90000"/>
        <a:buBlip>
          <a:blip r:embed="rId6"/>
        </a:buBlip>
        <a:defRPr kumimoji="1" sz="2000">
          <a:solidFill>
            <a:schemeClr val="tx1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75000"/>
        <a:buBlip>
          <a:blip r:embed="rId7"/>
        </a:buBlip>
        <a:defRPr kumimoji="1" sz="2800">
          <a:solidFill>
            <a:schemeClr val="tx1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50000"/>
        <a:buBlip>
          <a:blip r:embed="rId7"/>
        </a:buBlip>
        <a:defRPr kumimoji="1" sz="1600">
          <a:solidFill>
            <a:schemeClr val="tx1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000">
          <a:solidFill>
            <a:schemeClr val="tx1"/>
          </a:solidFill>
          <a:latin typeface="+mn-lt"/>
          <a:ea typeface="宋体" pitchFamily="2" charset="-122"/>
          <a:cs typeface="宋体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6"/>
          <p:cNvSpPr txBox="1">
            <a:spLocks noChangeArrowheads="1"/>
          </p:cNvSpPr>
          <p:nvPr userDrawn="1"/>
        </p:nvSpPr>
        <p:spPr bwMode="auto">
          <a:xfrm>
            <a:off x="3778250" y="4495800"/>
            <a:ext cx="1954213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00">
                <a:latin typeface="微软雅黑" pitchFamily="34" charset="-122"/>
                <a:ea typeface="微软雅黑" pitchFamily="34" charset="-122"/>
              </a:rPr>
              <a:t>www.yonyou.com</a:t>
            </a:r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099" name="Picture 5" descr="C:\Documents and Settings\Administrator\桌面\未标题-1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1371600"/>
            <a:ext cx="5697538" cy="331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宋体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pitchFamily="2" charset="-122"/>
          <a:cs typeface="宋体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pitchFamily="2" charset="-122"/>
          <a:cs typeface="宋体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pitchFamily="2" charset="-122"/>
          <a:cs typeface="宋体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pitchFamily="2" charset="-122"/>
          <a:cs typeface="宋体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>
          <a:solidFill>
            <a:schemeClr val="tx1"/>
          </a:solidFill>
          <a:latin typeface="+mn-lt"/>
          <a:ea typeface="+mn-ea"/>
          <a:cs typeface="宋体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1" descr="2012云长城PPT模板1.123.png"/>
          <p:cNvPicPr>
            <a:picLocks noChangeAspect="1"/>
          </p:cNvPicPr>
          <p:nvPr userDrawn="1"/>
        </p:nvPicPr>
        <p:blipFill>
          <a:blip r:embed="rId4" cstate="print"/>
          <a:srcRect t="80969"/>
          <a:stretch>
            <a:fillRect/>
          </a:stretch>
        </p:blipFill>
        <p:spPr bwMode="auto">
          <a:xfrm>
            <a:off x="0" y="5553075"/>
            <a:ext cx="9144000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90600"/>
            <a:ext cx="76200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en-US" altLang="zh-CN" smtClean="0"/>
          </a:p>
          <a:p>
            <a:pPr lvl="1"/>
            <a:r>
              <a:rPr lang="zh-CN" altLang="en-US" smtClean="0"/>
              <a:t>第二级</a:t>
            </a:r>
            <a:endParaRPr lang="en-US" altLang="zh-CN" smtClean="0"/>
          </a:p>
          <a:p>
            <a:pPr lvl="2"/>
            <a:r>
              <a:rPr lang="zh-CN" altLang="en-US" smtClean="0"/>
              <a:t>第三级</a:t>
            </a:r>
          </a:p>
        </p:txBody>
      </p:sp>
      <p:sp>
        <p:nvSpPr>
          <p:cNvPr id="2052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52400"/>
            <a:ext cx="6858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pic>
        <p:nvPicPr>
          <p:cNvPr id="2053" name="图片 5" descr="用友中文标识.png"/>
          <p:cNvPicPr>
            <a:picLocks noChangeAspect="1"/>
          </p:cNvPicPr>
          <p:nvPr userDrawn="1"/>
        </p:nvPicPr>
        <p:blipFill>
          <a:blip r:embed="rId5" cstate="print"/>
          <a:srcRect l="20094" t="21057" r="23207" b="24387"/>
          <a:stretch>
            <a:fillRect/>
          </a:stretch>
        </p:blipFill>
        <p:spPr bwMode="auto">
          <a:xfrm>
            <a:off x="7848600" y="76200"/>
            <a:ext cx="105568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文本框 7"/>
          <p:cNvSpPr txBox="1">
            <a:spLocks noChangeArrowheads="1"/>
          </p:cNvSpPr>
          <p:nvPr userDrawn="1"/>
        </p:nvSpPr>
        <p:spPr bwMode="auto">
          <a:xfrm>
            <a:off x="6742113" y="6553200"/>
            <a:ext cx="2130425" cy="2619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altLang="zh-CN" sz="1100">
                <a:solidFill>
                  <a:srgbClr val="000000"/>
                </a:solidFill>
              </a:rPr>
              <a:t>2012 Yonyou Software Co.,Ltd.</a:t>
            </a:r>
            <a:endParaRPr kumimoji="1" lang="zh-CN" altLang="en-US" sz="110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+mj-lt"/>
          <a:ea typeface="+mj-ea"/>
          <a:cs typeface="微软雅黑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微软雅黑" pitchFamily="34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微软雅黑" pitchFamily="34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微软雅黑" pitchFamily="34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90000"/>
        <a:buBlip>
          <a:blip r:embed="rId6"/>
        </a:buBlip>
        <a:defRPr kumimoji="1" sz="2400">
          <a:solidFill>
            <a:schemeClr val="tx1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75000"/>
        <a:buBlip>
          <a:blip r:embed="rId7"/>
        </a:buBlip>
        <a:defRPr kumimoji="1" sz="2000">
          <a:solidFill>
            <a:schemeClr val="tx1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70000"/>
        <a:buBlip>
          <a:blip r:embed="rId8"/>
        </a:buBlip>
        <a:defRPr kumimoji="1" sz="2400">
          <a:solidFill>
            <a:schemeClr val="tx1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000">
          <a:solidFill>
            <a:schemeClr val="tx1"/>
          </a:solidFill>
          <a:latin typeface="+mn-lt"/>
          <a:ea typeface="宋体" pitchFamily="2" charset="-122"/>
          <a:cs typeface="宋体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\\192.168.1.155\desktop\图片2副本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42988" y="4508500"/>
            <a:ext cx="6948487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5760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28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500438"/>
            <a:ext cx="822960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680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pic>
        <p:nvPicPr>
          <p:cNvPr id="1029" name="Picture 7" descr="E:\yinfeifei\2012年工作项目\UFIDA用友 2012\2012软件园PPT模板 新\未标题-2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134938"/>
            <a:ext cx="533400" cy="35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C00000"/>
          </a:solidFill>
          <a:latin typeface="+mj-lt"/>
          <a:ea typeface="+mj-ea"/>
          <a:cs typeface="微软雅黑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Calibri" pitchFamily="34" charset="0"/>
          <a:ea typeface="微软雅黑" pitchFamily="34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Calibri" pitchFamily="34" charset="0"/>
          <a:ea typeface="微软雅黑" pitchFamily="34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Calibri" pitchFamily="34" charset="0"/>
          <a:ea typeface="微软雅黑" pitchFamily="34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Calibri" pitchFamily="34" charset="0"/>
          <a:ea typeface="微软雅黑" pitchFamily="34" charset="-122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3200">
          <a:solidFill>
            <a:srgbClr val="C00000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800">
          <a:solidFill>
            <a:schemeClr val="tx1"/>
          </a:solidFill>
          <a:latin typeface="+mn-lt"/>
          <a:ea typeface="宋体" pitchFamily="2" charset="-122"/>
          <a:cs typeface="宋体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2400">
          <a:solidFill>
            <a:schemeClr val="tx1"/>
          </a:solidFill>
          <a:latin typeface="+mn-lt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000">
          <a:solidFill>
            <a:schemeClr val="tx1"/>
          </a:solidFill>
          <a:latin typeface="+mn-lt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FFCCCC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4" descr="\\192.168.1.155\desktop\图片3副本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43000"/>
            <a:ext cx="9144000" cy="340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6" descr="E:\yinfeifei\2012年工作项目\UFIDA用友 2012\2012软件园PPT模板 新\111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3522663"/>
            <a:ext cx="3171825" cy="55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宋体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pitchFamily="2" charset="-122"/>
          <a:cs typeface="宋体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pitchFamily="2" charset="-122"/>
          <a:cs typeface="宋体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pitchFamily="2" charset="-122"/>
          <a:cs typeface="宋体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pitchFamily="2" charset="-122"/>
          <a:cs typeface="宋体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3200">
          <a:solidFill>
            <a:schemeClr val="tx1"/>
          </a:solidFill>
          <a:latin typeface="+mn-lt"/>
          <a:ea typeface="+mn-ea"/>
          <a:cs typeface="宋体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1" descr="2012云长城PPT模板1.123.png"/>
          <p:cNvPicPr>
            <a:picLocks noChangeAspect="1"/>
          </p:cNvPicPr>
          <p:nvPr userDrawn="1"/>
        </p:nvPicPr>
        <p:blipFill>
          <a:blip r:embed="rId4" cstate="print"/>
          <a:srcRect t="80969"/>
          <a:stretch>
            <a:fillRect/>
          </a:stretch>
        </p:blipFill>
        <p:spPr bwMode="auto">
          <a:xfrm>
            <a:off x="0" y="5553075"/>
            <a:ext cx="9144000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90600"/>
            <a:ext cx="76200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en-US" altLang="zh-CN" smtClean="0"/>
          </a:p>
          <a:p>
            <a:pPr lvl="1"/>
            <a:r>
              <a:rPr lang="zh-CN" altLang="en-US" smtClean="0"/>
              <a:t>第二级</a:t>
            </a:r>
            <a:endParaRPr lang="en-US" altLang="zh-CN" smtClean="0"/>
          </a:p>
          <a:p>
            <a:pPr lvl="2"/>
            <a:r>
              <a:rPr lang="zh-CN" altLang="en-US" smtClean="0"/>
              <a:t>第三级</a:t>
            </a:r>
          </a:p>
        </p:txBody>
      </p:sp>
      <p:sp>
        <p:nvSpPr>
          <p:cNvPr id="2052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52400"/>
            <a:ext cx="6858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pic>
        <p:nvPicPr>
          <p:cNvPr id="2053" name="图片 5" descr="用友中文标识.png"/>
          <p:cNvPicPr>
            <a:picLocks noChangeAspect="1"/>
          </p:cNvPicPr>
          <p:nvPr userDrawn="1"/>
        </p:nvPicPr>
        <p:blipFill>
          <a:blip r:embed="rId5" cstate="print"/>
          <a:srcRect l="20094" t="21057" r="23207" b="24387"/>
          <a:stretch>
            <a:fillRect/>
          </a:stretch>
        </p:blipFill>
        <p:spPr bwMode="auto">
          <a:xfrm>
            <a:off x="7848600" y="76200"/>
            <a:ext cx="105568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文本框 7"/>
          <p:cNvSpPr txBox="1">
            <a:spLocks noChangeArrowheads="1"/>
          </p:cNvSpPr>
          <p:nvPr userDrawn="1"/>
        </p:nvSpPr>
        <p:spPr bwMode="auto">
          <a:xfrm>
            <a:off x="6742113" y="6553200"/>
            <a:ext cx="2130425" cy="2619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altLang="zh-CN" sz="1100">
                <a:solidFill>
                  <a:srgbClr val="000000"/>
                </a:solidFill>
              </a:rPr>
              <a:t>2012 Yonyou Software Co.,Ltd.</a:t>
            </a:r>
            <a:endParaRPr kumimoji="1" lang="zh-CN" altLang="en-US" sz="110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+mj-lt"/>
          <a:ea typeface="+mj-ea"/>
          <a:cs typeface="微软雅黑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微软雅黑" pitchFamily="34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微软雅黑" pitchFamily="34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微软雅黑" pitchFamily="34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90000"/>
        <a:buBlip>
          <a:blip r:embed="rId6"/>
        </a:buBlip>
        <a:defRPr kumimoji="1" sz="2400">
          <a:solidFill>
            <a:schemeClr val="tx1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75000"/>
        <a:buBlip>
          <a:blip r:embed="rId7"/>
        </a:buBlip>
        <a:defRPr kumimoji="1" sz="2000">
          <a:solidFill>
            <a:schemeClr val="tx1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70000"/>
        <a:buBlip>
          <a:blip r:embed="rId8"/>
        </a:buBlip>
        <a:defRPr kumimoji="1" sz="2400">
          <a:solidFill>
            <a:schemeClr val="tx1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000">
          <a:solidFill>
            <a:schemeClr val="tx1"/>
          </a:solidFill>
          <a:latin typeface="+mn-lt"/>
          <a:ea typeface="宋体" pitchFamily="2" charset="-122"/>
          <a:cs typeface="宋体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8" descr="C:\Documents and Settings\Administrator\桌面\7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-7938"/>
            <a:ext cx="1322388" cy="686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直接连接符 4"/>
          <p:cNvCxnSpPr/>
          <p:nvPr/>
        </p:nvCxnSpPr>
        <p:spPr>
          <a:xfrm>
            <a:off x="1322388" y="0"/>
            <a:ext cx="0" cy="6865938"/>
          </a:xfrm>
          <a:prstGeom prst="line">
            <a:avLst/>
          </a:prstGeom>
          <a:ln w="2540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7278688" y="6553200"/>
            <a:ext cx="1789112" cy="2619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altLang="zh-CN" sz="1100">
                <a:solidFill>
                  <a:srgbClr val="7F7F7F"/>
                </a:solidFill>
                <a:latin typeface="Arial" pitchFamily="34" charset="0"/>
                <a:ea typeface="宋体" pitchFamily="2" charset="-122"/>
              </a:rPr>
              <a:t>Yonyou Software Co.,Ltd.</a:t>
            </a:r>
            <a:endParaRPr kumimoji="1" lang="zh-CN" altLang="en-US" sz="1100">
              <a:solidFill>
                <a:srgbClr val="7F7F7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4101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1905000" y="1100138"/>
            <a:ext cx="5472113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4102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05000" y="1925638"/>
            <a:ext cx="5183188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en-US" altLang="zh-CN" smtClean="0"/>
          </a:p>
          <a:p>
            <a:pPr lvl="1"/>
            <a:r>
              <a:rPr lang="zh-CN" altLang="en-US" smtClean="0"/>
              <a:t>第二级</a:t>
            </a:r>
            <a:endParaRPr lang="en-US" altLang="zh-CN" smtClean="0"/>
          </a:p>
          <a:p>
            <a:pPr lvl="2"/>
            <a:r>
              <a:rPr lang="zh-CN" altLang="en-US" smtClean="0"/>
              <a:t>第三级</a:t>
            </a:r>
          </a:p>
        </p:txBody>
      </p:sp>
      <p:pic>
        <p:nvPicPr>
          <p:cNvPr id="4103" name="Picture 7" descr="E:\yinfeifei\2012年工作项目\UFIDA用友 2012\2012软件园PPT模板 新\未标题-2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374063" y="134938"/>
            <a:ext cx="533400" cy="35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1" descr="2012云长城PPT模板1.123.png"/>
          <p:cNvPicPr>
            <a:picLocks noChangeAspect="1"/>
          </p:cNvPicPr>
          <p:nvPr userDrawn="1"/>
        </p:nvPicPr>
        <p:blipFill>
          <a:blip r:embed="rId9" cstate="print"/>
          <a:srcRect t="80969"/>
          <a:stretch>
            <a:fillRect/>
          </a:stretch>
        </p:blipFill>
        <p:spPr bwMode="auto">
          <a:xfrm>
            <a:off x="0" y="5553075"/>
            <a:ext cx="9144000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5" descr="用友中文标识.png"/>
          <p:cNvPicPr>
            <a:picLocks noChangeAspect="1"/>
          </p:cNvPicPr>
          <p:nvPr userDrawn="1"/>
        </p:nvPicPr>
        <p:blipFill>
          <a:blip r:embed="rId10" cstate="print"/>
          <a:srcRect l="20094" t="21057" r="23207" b="24387"/>
          <a:stretch>
            <a:fillRect/>
          </a:stretch>
        </p:blipFill>
        <p:spPr bwMode="auto">
          <a:xfrm>
            <a:off x="7848600" y="76200"/>
            <a:ext cx="105568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文本框 9"/>
          <p:cNvSpPr txBox="1">
            <a:spLocks noChangeArrowheads="1"/>
          </p:cNvSpPr>
          <p:nvPr userDrawn="1"/>
        </p:nvSpPr>
        <p:spPr bwMode="auto">
          <a:xfrm>
            <a:off x="6742113" y="6553200"/>
            <a:ext cx="2130425" cy="2619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altLang="zh-CN" sz="1100"/>
              <a:t>2012 Yonyou Software Co.,Ltd.</a:t>
            </a:r>
            <a:endParaRPr kumimoji="1" lang="zh-CN" altLang="en-US" sz="1100"/>
          </a:p>
        </p:txBody>
      </p:sp>
    </p:spTree>
    <p:extLst>
      <p:ext uri="{BB962C8B-B14F-4D97-AF65-F5344CB8AC3E}">
        <p14:creationId xmlns:p14="http://schemas.microsoft.com/office/powerpoint/2010/main" val="3740990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</p:sldLayoutIdLst>
  <p:transition spd="slow">
    <p:fade/>
  </p:transition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+mj-lt"/>
          <a:ea typeface="+mj-ea"/>
          <a:cs typeface="微软雅黑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微软雅黑" pitchFamily="34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微软雅黑" pitchFamily="34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微软雅黑" pitchFamily="34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微软雅黑" pitchFamily="34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90000"/>
        <a:buFont typeface="Arial" charset="0"/>
        <a:buBlip>
          <a:blip r:embed="rId11"/>
        </a:buBlip>
        <a:defRPr kumimoji="1" sz="2400">
          <a:solidFill>
            <a:schemeClr val="tx1"/>
          </a:solidFill>
          <a:latin typeface="+mn-ea"/>
          <a:ea typeface="+mn-ea"/>
          <a:cs typeface="微软雅黑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SzPct val="75000"/>
        <a:buFont typeface="Arial" charset="0"/>
        <a:buBlip>
          <a:blip r:embed="rId12"/>
        </a:buBlip>
        <a:defRPr kumimoji="1" sz="2000">
          <a:solidFill>
            <a:schemeClr val="tx1"/>
          </a:solidFill>
          <a:latin typeface="+mn-ea"/>
          <a:ea typeface="+mn-ea"/>
          <a:cs typeface="微软雅黑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50000"/>
        <a:buFont typeface="Arial" charset="0"/>
        <a:buBlip>
          <a:blip r:embed="rId13"/>
        </a:buBlip>
        <a:defRPr kumimoji="1" sz="1600">
          <a:solidFill>
            <a:schemeClr val="tx1"/>
          </a:solidFill>
          <a:latin typeface="+mn-ea"/>
          <a:ea typeface="+mn-ea"/>
          <a:cs typeface="微软雅黑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000">
          <a:solidFill>
            <a:schemeClr val="tx1"/>
          </a:solidFill>
          <a:latin typeface="+mn-lt"/>
          <a:ea typeface="宋体" pitchFamily="2" charset="-122"/>
          <a:cs typeface="宋体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9.jpeg"/><Relationship Id="rId5" Type="http://schemas.openxmlformats.org/officeDocument/2006/relationships/image" Target="../media/image48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9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32.png"/><Relationship Id="rId7" Type="http://schemas.openxmlformats.org/officeDocument/2006/relationships/image" Target="../media/image71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70.png"/><Relationship Id="rId11" Type="http://schemas.openxmlformats.org/officeDocument/2006/relationships/image" Target="../media/image74.png"/><Relationship Id="rId5" Type="http://schemas.openxmlformats.org/officeDocument/2006/relationships/image" Target="../media/image69.png"/><Relationship Id="rId15" Type="http://schemas.openxmlformats.org/officeDocument/2006/relationships/image" Target="../media/image78.png"/><Relationship Id="rId10" Type="http://schemas.openxmlformats.org/officeDocument/2006/relationships/image" Target="../media/image36.png"/><Relationship Id="rId19" Type="http://schemas.openxmlformats.org/officeDocument/2006/relationships/image" Target="../media/image82.jpeg"/><Relationship Id="rId4" Type="http://schemas.openxmlformats.org/officeDocument/2006/relationships/image" Target="../media/image39.jpeg"/><Relationship Id="rId9" Type="http://schemas.openxmlformats.org/officeDocument/2006/relationships/image" Target="../media/image73.png"/><Relationship Id="rId1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77.png"/><Relationship Id="rId5" Type="http://schemas.openxmlformats.org/officeDocument/2006/relationships/image" Target="../media/image70.png"/><Relationship Id="rId4" Type="http://schemas.openxmlformats.org/officeDocument/2006/relationships/image" Target="../media/image39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2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/>
          </p:cNvSpPr>
          <p:nvPr>
            <p:ph type="title" idx="4294967295"/>
          </p:nvPr>
        </p:nvSpPr>
        <p:spPr>
          <a:xfrm>
            <a:off x="381110" y="3581396"/>
            <a:ext cx="8457978" cy="1447762"/>
          </a:xfrm>
        </p:spPr>
        <p:txBody>
          <a:bodyPr tIns="72000"/>
          <a:lstStyle/>
          <a:p>
            <a:pPr eaLnBrk="1" hangingPunct="1">
              <a:lnSpc>
                <a:spcPct val="150000"/>
              </a:lnSpc>
            </a:pPr>
            <a:r>
              <a:rPr lang="zh-CN" altLang="en-US" sz="3600" b="1" dirty="0" smtClean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函数式语言与并行计算</a:t>
            </a:r>
            <a:r>
              <a:rPr lang="en-US" altLang="zh-CN" sz="3600" b="1" dirty="0" smtClean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-SPARK</a:t>
            </a:r>
            <a:r>
              <a:rPr lang="en-US" altLang="zh-CN" sz="3600" dirty="0" smtClean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/>
            </a:r>
            <a:br>
              <a:rPr lang="en-US" altLang="zh-CN" sz="3600" dirty="0" smtClean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br>
            <a:r>
              <a:rPr lang="en-US" altLang="zh-CN" sz="2000" dirty="0" smtClean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2017 U8</a:t>
            </a:r>
            <a:r>
              <a:rPr lang="zh-CN" altLang="en-US" sz="2000" dirty="0" smtClean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平台“自学互学”系列讲座</a:t>
            </a:r>
            <a:endParaRPr lang="zh-CN" altLang="en-US" sz="20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4" name="TextBox 4"/>
          <p:cNvSpPr txBox="1">
            <a:spLocks noChangeArrowheads="1"/>
          </p:cNvSpPr>
          <p:nvPr/>
        </p:nvSpPr>
        <p:spPr bwMode="auto">
          <a:xfrm>
            <a:off x="6934138" y="5486346"/>
            <a:ext cx="1616148" cy="335989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ts val="1900"/>
              </a:lnSpc>
              <a:spcBef>
                <a:spcPct val="20000"/>
              </a:spcBef>
              <a:buFont typeface="Arial" charset="0"/>
              <a:buNone/>
              <a:defRPr/>
            </a:pPr>
            <a:r>
              <a:rPr lang="en-US" altLang="zh-CN" sz="1600" b="1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2017-04-27,yl</a:t>
            </a:r>
          </a:p>
        </p:txBody>
      </p:sp>
      <p:pic>
        <p:nvPicPr>
          <p:cNvPr id="4" name="Picture 2" descr="http://spark.apache.org/images/spark-logo-trademar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05544" y="228684"/>
            <a:ext cx="1904950" cy="10132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0-1 </a:t>
            </a:r>
            <a:r>
              <a:rPr kumimoji="1" lang="en-US" altLang="zh-CN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Hadoop</a:t>
            </a: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YARN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704" y="1371654"/>
            <a:ext cx="7610969" cy="4495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0-1 </a:t>
            </a:r>
            <a:r>
              <a:rPr kumimoji="1" lang="en-US" altLang="zh-CN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Hadoop</a:t>
            </a: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YARN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912" y="3352802"/>
            <a:ext cx="8534296" cy="2941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Placeholder 40"/>
          <p:cNvSpPr txBox="1">
            <a:spLocks/>
          </p:cNvSpPr>
          <p:nvPr/>
        </p:nvSpPr>
        <p:spPr>
          <a:xfrm>
            <a:off x="457200" y="1159577"/>
            <a:ext cx="8229600" cy="1974347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1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E50012"/>
                </a:solidFill>
                <a:effectLst/>
                <a:uLnTx/>
                <a:uFillTx/>
                <a:latin typeface="+mn-ea"/>
                <a:ea typeface="+mn-ea"/>
                <a:cs typeface="微软雅黑" charset="0"/>
              </a:rPr>
              <a:t>Store ALL DATA in one place…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1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1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微软雅黑" charset="0"/>
              </a:rPr>
              <a:t>Interact with that data in MULTIPLE WAYS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1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1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微软雅黑" charset="0"/>
              </a:rPr>
              <a:t>with Predictable Performance and Quality of Service</a:t>
            </a:r>
            <a:endParaRPr kumimoji="1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微软雅黑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0-1 </a:t>
            </a:r>
            <a:r>
              <a:rPr kumimoji="1" lang="en-US" altLang="zh-CN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Hadoop</a:t>
            </a: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YARN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902" y="2286030"/>
            <a:ext cx="4177633" cy="2971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http://spark.apache.org/images/spark-logo-trademar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8772" y="1986102"/>
            <a:ext cx="2057346" cy="1094333"/>
          </a:xfrm>
          <a:prstGeom prst="rect">
            <a:avLst/>
          </a:prstGeom>
          <a:noFill/>
        </p:spPr>
      </p:pic>
      <p:pic>
        <p:nvPicPr>
          <p:cNvPr id="7" name="Picture 14" descr="“MESOS logo”的图片搜索结果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10178" y="3429000"/>
            <a:ext cx="2679491" cy="1219168"/>
          </a:xfrm>
          <a:prstGeom prst="rect">
            <a:avLst/>
          </a:prstGeom>
          <a:noFill/>
        </p:spPr>
      </p:pic>
      <p:pic>
        <p:nvPicPr>
          <p:cNvPr id="8" name="Picture 4" descr="https://hadoop.apache.org/docs/r2.4.1/hadoop-project-dist/hadoop-hdfs/images/hdfs-logo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62574" y="4724366"/>
            <a:ext cx="1981148" cy="1107939"/>
          </a:xfrm>
          <a:prstGeom prst="rect">
            <a:avLst/>
          </a:prstGeom>
          <a:noFill/>
        </p:spPr>
      </p:pic>
      <p:sp>
        <p:nvSpPr>
          <p:cNvPr id="9" name="燕尾形箭头 8"/>
          <p:cNvSpPr/>
          <p:nvPr/>
        </p:nvSpPr>
        <p:spPr>
          <a:xfrm rot="19908687">
            <a:off x="4648346" y="3035973"/>
            <a:ext cx="907945" cy="228594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燕尾形箭头 9"/>
          <p:cNvSpPr/>
          <p:nvPr/>
        </p:nvSpPr>
        <p:spPr>
          <a:xfrm>
            <a:off x="4572000" y="3962386"/>
            <a:ext cx="907945" cy="228594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燕尾形箭头 10"/>
          <p:cNvSpPr/>
          <p:nvPr/>
        </p:nvSpPr>
        <p:spPr>
          <a:xfrm rot="1230034">
            <a:off x="4583279" y="4952315"/>
            <a:ext cx="907945" cy="228594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0-1 </a:t>
            </a:r>
            <a:r>
              <a:rPr lang="en-US" altLang="zh-CN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MapReduce</a:t>
            </a:r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vs. SPARK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sp>
        <p:nvSpPr>
          <p:cNvPr id="8194" name="AutoShape 2" descr="大數據-05"/>
          <p:cNvSpPr>
            <a:spLocks noChangeAspect="1" noChangeArrowheads="1"/>
          </p:cNvSpPr>
          <p:nvPr/>
        </p:nvSpPr>
        <p:spPr bwMode="auto">
          <a:xfrm>
            <a:off x="155575" y="-3146425"/>
            <a:ext cx="7143750" cy="6562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96" name="AutoShape 4" descr="https://www.stockfeel.com.tw/wp-content/uploads/2016/12/%E5%A4%A7%E6%95%B8%E6%93%9A-05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8862" y="1285980"/>
            <a:ext cx="7399235" cy="465755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39563" y="6095096"/>
            <a:ext cx="67300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https://databricks.com/blog/2014/11/05/spark-officially-sets-a-new-record-in-large-scale-sorting.html</a:t>
            </a:r>
            <a:endParaRPr lang="zh-CN" alt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0-1 </a:t>
            </a:r>
            <a:r>
              <a:rPr kumimoji="1" lang="en-US" altLang="zh-CN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Hadoop</a:t>
            </a: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YARN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sp>
        <p:nvSpPr>
          <p:cNvPr id="8194" name="AutoShape 2" descr="大數據-05"/>
          <p:cNvSpPr>
            <a:spLocks noChangeAspect="1" noChangeArrowheads="1"/>
          </p:cNvSpPr>
          <p:nvPr/>
        </p:nvSpPr>
        <p:spPr bwMode="auto">
          <a:xfrm>
            <a:off x="155575" y="-3146425"/>
            <a:ext cx="7143750" cy="6562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96" name="AutoShape 4" descr="https://www.stockfeel.com.tw/wp-content/uploads/2016/12/%E5%A4%A7%E6%95%B8%E6%93%9A-05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704" y="1905040"/>
            <a:ext cx="790575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295486" y="5380672"/>
            <a:ext cx="63244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1600" b="1" dirty="0" smtClean="0">
                <a:latin typeface="+mn-ea"/>
                <a:ea typeface="+mn-ea"/>
              </a:rPr>
              <a:t>MAPR</a:t>
            </a:r>
            <a:r>
              <a:rPr lang="zh-CN" altLang="en-US" sz="1600" b="1" dirty="0" smtClean="0">
                <a:latin typeface="+mn-ea"/>
                <a:ea typeface="+mn-ea"/>
              </a:rPr>
              <a:t>公司</a:t>
            </a:r>
            <a:r>
              <a:rPr lang="en-US" altLang="zh-CN" sz="1600" b="1" dirty="0" smtClean="0">
                <a:latin typeface="+mn-ea"/>
                <a:ea typeface="+mn-ea"/>
              </a:rPr>
              <a:t>2014</a:t>
            </a:r>
            <a:r>
              <a:rPr lang="zh-CN" altLang="en-US" sz="1600" b="1" dirty="0" smtClean="0">
                <a:latin typeface="+mn-ea"/>
                <a:ea typeface="+mn-ea"/>
              </a:rPr>
              <a:t>年的报告：</a:t>
            </a:r>
            <a:endParaRPr lang="en-US" altLang="zh-CN" sz="1600" b="1" dirty="0" smtClean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zh-CN" sz="1600" b="1" dirty="0" smtClean="0">
                <a:latin typeface="+mn-ea"/>
                <a:ea typeface="+mn-ea"/>
              </a:rPr>
              <a:t>        SPARK</a:t>
            </a:r>
            <a:r>
              <a:rPr lang="zh-CN" altLang="en-US" sz="1600" b="1" dirty="0" smtClean="0">
                <a:latin typeface="+mn-ea"/>
                <a:ea typeface="+mn-ea"/>
              </a:rPr>
              <a:t>在聚类算法和预测算法每秒迭代数远超</a:t>
            </a:r>
            <a:r>
              <a:rPr lang="en-US" altLang="zh-CN" sz="1600" b="1" dirty="0" err="1" smtClean="0">
                <a:latin typeface="+mn-ea"/>
                <a:ea typeface="+mn-ea"/>
              </a:rPr>
              <a:t>MapReduce</a:t>
            </a:r>
            <a:endParaRPr lang="en-US" altLang="zh-CN" sz="1600" b="1" dirty="0" smtClean="0">
              <a:latin typeface="+mn-ea"/>
              <a:ea typeface="+mn-ea"/>
            </a:endParaRPr>
          </a:p>
          <a:p>
            <a:pPr marL="800100" lvl="1" indent="-342900"/>
            <a:endParaRPr lang="en-US" altLang="zh-CN" sz="2400" dirty="0">
              <a:latin typeface="+mn-ea"/>
              <a:ea typeface="+mn-ea"/>
            </a:endParaRPr>
          </a:p>
          <a:p>
            <a:pPr marL="342900" indent="-342900"/>
            <a:endParaRPr lang="zh-CN" alt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69237985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0-1 </a:t>
            </a:r>
            <a:r>
              <a:rPr kumimoji="1" lang="en-US" altLang="zh-CN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Hadoop</a:t>
            </a: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YARN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sp>
        <p:nvSpPr>
          <p:cNvPr id="8194" name="AutoShape 2" descr="大數據-05"/>
          <p:cNvSpPr>
            <a:spLocks noChangeAspect="1" noChangeArrowheads="1"/>
          </p:cNvSpPr>
          <p:nvPr/>
        </p:nvSpPr>
        <p:spPr bwMode="auto">
          <a:xfrm>
            <a:off x="155575" y="-3146425"/>
            <a:ext cx="7143750" cy="6562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96" name="AutoShape 4" descr="https://www.stockfeel.com.tw/wp-content/uploads/2016/12/%E5%A4%A7%E6%95%B8%E6%93%9A-05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86" y="762070"/>
            <a:ext cx="6086409" cy="5591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9237985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057466" y="1981494"/>
            <a:ext cx="715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Calibri"/>
              </a:rPr>
              <a:t>01</a:t>
            </a:r>
            <a:endParaRPr lang="zh-CN" altLang="en-US" sz="2400" b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57466" y="3251290"/>
            <a:ext cx="7132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Calibri"/>
              </a:rPr>
              <a:t>03</a:t>
            </a:r>
            <a:endParaRPr lang="zh-CN" altLang="en-US" sz="2400" b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142397" y="2008905"/>
            <a:ext cx="4728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endParaRPr lang="zh-CN" altLang="en-US" sz="24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142397" y="2634666"/>
            <a:ext cx="4728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部署结构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42397" y="3260427"/>
            <a:ext cx="4728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 </a:t>
            </a:r>
            <a:r>
              <a:rPr lang="zh-CN" alt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编程结构</a:t>
            </a:r>
            <a:endParaRPr lang="en-US" altLang="zh-CN" sz="2400" dirty="0" smtClean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057466" y="2616392"/>
            <a:ext cx="715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Calibri"/>
              </a:rPr>
              <a:t>02</a:t>
            </a:r>
            <a:endParaRPr lang="zh-CN" altLang="en-US" sz="2400" b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57466" y="3886188"/>
            <a:ext cx="7132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 smtClean="0">
                <a:solidFill>
                  <a:srgbClr val="FF0000"/>
                </a:solidFill>
                <a:latin typeface="Calibri"/>
              </a:rPr>
              <a:t>04</a:t>
            </a:r>
            <a:endParaRPr lang="zh-CN" altLang="en-US" sz="2400" b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2" name="文本框 10"/>
          <p:cNvSpPr txBox="1"/>
          <p:nvPr/>
        </p:nvSpPr>
        <p:spPr>
          <a:xfrm>
            <a:off x="3142397" y="3886188"/>
            <a:ext cx="4728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 </a:t>
            </a:r>
            <a:r>
              <a:rPr lang="zh-CN" alt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周边</a:t>
            </a:r>
            <a:endParaRPr lang="en-US" altLang="zh-CN" sz="2400" dirty="0" smtClean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303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2-1 Spark </a:t>
            </a:r>
            <a:r>
              <a:rPr kumimoji="1"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的集群部署方式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sp>
        <p:nvSpPr>
          <p:cNvPr id="8194" name="AutoShape 2" descr="大數據-05"/>
          <p:cNvSpPr>
            <a:spLocks noChangeAspect="1" noChangeArrowheads="1"/>
          </p:cNvSpPr>
          <p:nvPr/>
        </p:nvSpPr>
        <p:spPr bwMode="auto">
          <a:xfrm>
            <a:off x="155575" y="-3146425"/>
            <a:ext cx="7143750" cy="6562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96" name="AutoShape 4" descr="https://www.stockfeel.com.tw/wp-content/uploads/2016/12/%E5%A4%A7%E6%95%B8%E6%93%9A-05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100" y="1295456"/>
            <a:ext cx="7639050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圆角矩形 16"/>
          <p:cNvSpPr/>
          <p:nvPr/>
        </p:nvSpPr>
        <p:spPr>
          <a:xfrm>
            <a:off x="1905070" y="3048010"/>
            <a:ext cx="1142970" cy="457188"/>
          </a:xfrm>
          <a:prstGeom prst="roundRect">
            <a:avLst/>
          </a:prstGeom>
          <a:solidFill>
            <a:schemeClr val="tx2">
              <a:lumMod val="40000"/>
              <a:lumOff val="60000"/>
              <a:alpha val="8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Local</a:t>
            </a:r>
            <a:endParaRPr lang="zh-CN" alt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2057466" y="5410148"/>
            <a:ext cx="63244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zh-CN" altLang="en-US" sz="1600" b="1" dirty="0" smtClean="0">
                <a:latin typeface="+mn-ea"/>
                <a:ea typeface="+mn-ea"/>
              </a:rPr>
              <a:t>静态分区：</a:t>
            </a:r>
            <a:r>
              <a:rPr lang="en-US" altLang="zh-CN" sz="1600" b="1" dirty="0" smtClean="0">
                <a:latin typeface="+mn-ea"/>
                <a:ea typeface="+mn-ea"/>
              </a:rPr>
              <a:t>Local, Spark Standalone Cluster</a:t>
            </a:r>
          </a:p>
          <a:p>
            <a:pPr marL="342900" indent="-342900">
              <a:lnSpc>
                <a:spcPct val="150000"/>
              </a:lnSpc>
            </a:pPr>
            <a:r>
              <a:rPr lang="zh-CN" altLang="en-US" sz="1600" b="1" dirty="0" smtClean="0">
                <a:latin typeface="+mn-ea"/>
                <a:ea typeface="+mn-ea"/>
              </a:rPr>
              <a:t>动态分区：</a:t>
            </a:r>
            <a:r>
              <a:rPr lang="en-US" altLang="zh-CN" sz="1600" b="1" dirty="0" smtClean="0">
                <a:latin typeface="+mn-ea"/>
                <a:ea typeface="+mn-ea"/>
              </a:rPr>
              <a:t>YARN, MESOS</a:t>
            </a:r>
            <a:endParaRPr lang="en-US" altLang="zh-CN" sz="2400" dirty="0">
              <a:latin typeface="+mn-ea"/>
              <a:ea typeface="+mn-ea"/>
            </a:endParaRPr>
          </a:p>
          <a:p>
            <a:pPr marL="342900" indent="-342900"/>
            <a:endParaRPr lang="zh-CN" alt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69237985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2-3 Local / Local[N]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14496" y="1752644"/>
            <a:ext cx="754360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altLang="zh-CN" b="1" dirty="0" smtClean="0"/>
              <a:t>  Local </a:t>
            </a:r>
            <a:r>
              <a:rPr lang="zh-CN" altLang="en-US" b="1" dirty="0" smtClean="0"/>
              <a:t>可以理解为调用了一个本进程内的函数</a:t>
            </a:r>
            <a:endParaRPr lang="en-US" altLang="zh-CN" b="1" dirty="0" smtClean="0"/>
          </a:p>
          <a:p>
            <a:pPr lvl="1">
              <a:buFont typeface="Arial" charset="0"/>
              <a:buChar char="•"/>
            </a:pPr>
            <a:r>
              <a:rPr lang="en-US" altLang="zh-CN" dirty="0" smtClean="0"/>
              <a:t>  Spark</a:t>
            </a:r>
            <a:r>
              <a:rPr lang="zh-CN" altLang="en-US" dirty="0" smtClean="0"/>
              <a:t>支持</a:t>
            </a:r>
            <a:r>
              <a:rPr lang="en-US" altLang="zh-CN" dirty="0" smtClean="0"/>
              <a:t>HDFS</a:t>
            </a:r>
            <a:r>
              <a:rPr lang="zh-CN" altLang="en-US" dirty="0" smtClean="0"/>
              <a:t>，同时也支持本机磁盘上的文件</a:t>
            </a:r>
            <a:endParaRPr lang="en-US" altLang="zh-CN" dirty="0" smtClean="0"/>
          </a:p>
          <a:p>
            <a:pPr lvl="1">
              <a:buFont typeface="Arial" charset="0"/>
              <a:buChar char="•"/>
            </a:pPr>
            <a:r>
              <a:rPr lang="en-US" altLang="zh-CN" dirty="0" smtClean="0"/>
              <a:t>  </a:t>
            </a:r>
            <a:r>
              <a:rPr lang="zh-CN" altLang="en-US" dirty="0" smtClean="0"/>
              <a:t>一般</a:t>
            </a:r>
            <a:r>
              <a:rPr lang="en-US" altLang="zh-CN" dirty="0" smtClean="0"/>
              <a:t>Local</a:t>
            </a:r>
            <a:r>
              <a:rPr lang="zh-CN" altLang="en-US" dirty="0" smtClean="0"/>
              <a:t>方式都是处理本机磁盘文件，而非</a:t>
            </a:r>
            <a:r>
              <a:rPr lang="en-US" altLang="zh-CN" dirty="0" smtClean="0"/>
              <a:t>HDFS</a:t>
            </a:r>
          </a:p>
          <a:p>
            <a:pPr lvl="1">
              <a:buFont typeface="Arial" charset="0"/>
              <a:buChar char="•"/>
            </a:pPr>
            <a:r>
              <a:rPr lang="en-US" altLang="zh-CN" dirty="0" smtClean="0"/>
              <a:t>  </a:t>
            </a:r>
            <a:r>
              <a:rPr lang="zh-CN" altLang="en-US" dirty="0" smtClean="0"/>
              <a:t>一般</a:t>
            </a:r>
            <a:r>
              <a:rPr lang="en-US" altLang="zh-CN" dirty="0" smtClean="0"/>
              <a:t>Local</a:t>
            </a:r>
            <a:r>
              <a:rPr lang="zh-CN" altLang="en-US" dirty="0" smtClean="0"/>
              <a:t>方式用于调程序</a:t>
            </a:r>
            <a:endParaRPr lang="en-US" altLang="zh-CN" dirty="0" smtClean="0"/>
          </a:p>
          <a:p>
            <a:pPr>
              <a:buFont typeface="Arial" charset="0"/>
              <a:buChar char="•"/>
            </a:pPr>
            <a:endParaRPr lang="en-US" altLang="zh-CN" b="1" dirty="0" smtClean="0"/>
          </a:p>
          <a:p>
            <a:pPr>
              <a:buFont typeface="Arial" charset="0"/>
              <a:buChar char="•"/>
            </a:pPr>
            <a:endParaRPr lang="en-US" altLang="zh-CN" b="1" dirty="0" smtClean="0"/>
          </a:p>
          <a:p>
            <a:pPr>
              <a:buFont typeface="Arial" charset="0"/>
              <a:buChar char="•"/>
            </a:pPr>
            <a:endParaRPr lang="en-US" altLang="zh-CN" b="1" dirty="0" smtClean="0"/>
          </a:p>
          <a:p>
            <a:pPr>
              <a:buFont typeface="Arial" charset="0"/>
              <a:buChar char="•"/>
            </a:pPr>
            <a:r>
              <a:rPr lang="en-US" altLang="zh-CN" b="1" dirty="0" smtClean="0"/>
              <a:t> Local[N]</a:t>
            </a:r>
            <a:r>
              <a:rPr lang="zh-CN" altLang="en-US" b="1" dirty="0" smtClean="0"/>
              <a:t>，本进程内开启了多线程，</a:t>
            </a:r>
            <a:r>
              <a:rPr lang="en-US" altLang="zh-CN" b="1" dirty="0" smtClean="0"/>
              <a:t>N</a:t>
            </a:r>
            <a:r>
              <a:rPr lang="zh-CN" altLang="en-US" b="1" dirty="0" smtClean="0"/>
              <a:t>等于线程数</a:t>
            </a:r>
            <a:endParaRPr lang="en-US" altLang="zh-CN" b="1" dirty="0" smtClean="0"/>
          </a:p>
          <a:p>
            <a:pPr lvl="1">
              <a:buFont typeface="Arial" charset="0"/>
              <a:buChar char="•"/>
            </a:pPr>
            <a:r>
              <a:rPr lang="en-US" altLang="zh-CN" dirty="0" smtClean="0"/>
              <a:t> Local[N] </a:t>
            </a:r>
            <a:r>
              <a:rPr lang="zh-CN" altLang="en-US" dirty="0" smtClean="0"/>
              <a:t>在各种文档中叫做 </a:t>
            </a:r>
            <a:r>
              <a:rPr lang="en-US" altLang="zh-CN" dirty="0" smtClean="0"/>
              <a:t>Local Cluster</a:t>
            </a:r>
            <a:r>
              <a:rPr lang="zh-CN" altLang="en-US" dirty="0" smtClean="0"/>
              <a:t>。这个</a:t>
            </a:r>
            <a:r>
              <a:rPr lang="en-US" altLang="zh-CN" dirty="0" smtClean="0"/>
              <a:t>Cluster</a:t>
            </a:r>
            <a:r>
              <a:rPr lang="zh-CN" altLang="en-US" dirty="0" smtClean="0"/>
              <a:t>有迷惑性</a:t>
            </a:r>
            <a:endParaRPr lang="en-US" altLang="zh-CN" dirty="0" smtClean="0"/>
          </a:p>
          <a:p>
            <a:pPr lvl="1">
              <a:buFont typeface="Arial" charset="0"/>
              <a:buChar char="•"/>
            </a:pPr>
            <a:r>
              <a:rPr lang="en-US" altLang="zh-CN" dirty="0" smtClean="0"/>
              <a:t> Local[N] </a:t>
            </a:r>
            <a:r>
              <a:rPr lang="zh-CN" altLang="en-US" dirty="0" smtClean="0"/>
              <a:t>一般也只是为了调程序</a:t>
            </a:r>
            <a:endParaRPr lang="en-US" altLang="zh-CN" dirty="0" smtClean="0"/>
          </a:p>
          <a:p>
            <a:pPr lvl="1">
              <a:buFont typeface="Arial" charset="0"/>
              <a:buChar char="•"/>
            </a:pPr>
            <a:r>
              <a:rPr lang="en-US" altLang="zh-CN" dirty="0" smtClean="0"/>
              <a:t> Local[1] = Local</a:t>
            </a:r>
            <a:r>
              <a:rPr lang="zh-CN" altLang="en-US" dirty="0" smtClean="0"/>
              <a:t>方式</a:t>
            </a:r>
            <a:endParaRPr lang="en-US" altLang="zh-CN" dirty="0" smtClean="0"/>
          </a:p>
          <a:p>
            <a:r>
              <a:rPr lang="en-US" altLang="zh-CN" b="1" dirty="0" smtClean="0"/>
              <a:t>  </a:t>
            </a:r>
          </a:p>
          <a:p>
            <a:pPr>
              <a:buFont typeface="Arial" charset="0"/>
              <a:buChar char="•"/>
            </a:pPr>
            <a:endParaRPr lang="en-US" altLang="zh-CN" b="1" dirty="0" smtClean="0"/>
          </a:p>
          <a:p>
            <a:endParaRPr lang="en-US" altLang="zh-CN" b="1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2-4 Spark </a:t>
            </a:r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Standalone – </a:t>
            </a:r>
            <a:r>
              <a:rPr lang="en-US" altLang="zh-CN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Scala,Java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sp>
        <p:nvSpPr>
          <p:cNvPr id="8194" name="AutoShape 2" descr="大數據-05"/>
          <p:cNvSpPr>
            <a:spLocks noChangeAspect="1" noChangeArrowheads="1"/>
          </p:cNvSpPr>
          <p:nvPr/>
        </p:nvSpPr>
        <p:spPr bwMode="auto">
          <a:xfrm>
            <a:off x="155575" y="-3146425"/>
            <a:ext cx="7143750" cy="6562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96" name="AutoShape 4" descr="https://www.stockfeel.com.tw/wp-content/uploads/2016/12/%E5%A4%A7%E6%95%B8%E6%93%9A-05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743248" y="4571970"/>
            <a:ext cx="4038494" cy="41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1600" b="1" dirty="0" err="1" smtClean="0">
                <a:latin typeface="+mn-ea"/>
                <a:ea typeface="+mn-ea"/>
              </a:rPr>
              <a:t>Scala</a:t>
            </a:r>
            <a:r>
              <a:rPr lang="en-US" altLang="zh-CN" sz="1600" b="1" dirty="0" smtClean="0">
                <a:latin typeface="+mn-ea"/>
                <a:ea typeface="+mn-ea"/>
              </a:rPr>
              <a:t>  Java </a:t>
            </a:r>
            <a:r>
              <a:rPr lang="zh-CN" altLang="en-US" sz="1600" b="1" dirty="0" smtClean="0">
                <a:latin typeface="+mn-ea"/>
                <a:ea typeface="+mn-ea"/>
              </a:rPr>
              <a:t>的</a:t>
            </a:r>
            <a:r>
              <a:rPr lang="en-US" altLang="zh-CN" sz="1600" b="1" dirty="0" smtClean="0">
                <a:latin typeface="+mn-ea"/>
                <a:ea typeface="+mn-ea"/>
              </a:rPr>
              <a:t>Spark</a:t>
            </a:r>
            <a:r>
              <a:rPr lang="zh-CN" altLang="en-US" sz="1600" b="1" dirty="0" smtClean="0">
                <a:latin typeface="+mn-ea"/>
                <a:ea typeface="+mn-ea"/>
              </a:rPr>
              <a:t>部署结构</a:t>
            </a:r>
            <a:endParaRPr lang="zh-CN" altLang="en-US" b="1" dirty="0" smtClean="0"/>
          </a:p>
        </p:txBody>
      </p:sp>
      <p:pic>
        <p:nvPicPr>
          <p:cNvPr id="5122" name="Picture 2" descr="Spark cluster component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80" y="1676446"/>
            <a:ext cx="5676900" cy="2724151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533506" y="5791138"/>
            <a:ext cx="8000790" cy="45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b="1" dirty="0" err="1" smtClean="0"/>
              <a:t>SparkShell</a:t>
            </a:r>
            <a:r>
              <a:rPr lang="en-US" altLang="zh-CN" b="1" dirty="0" smtClean="0"/>
              <a:t>(Spark</a:t>
            </a:r>
            <a:r>
              <a:rPr lang="zh-CN" altLang="en-US" b="1" dirty="0" smtClean="0"/>
              <a:t>命令行</a:t>
            </a:r>
            <a:r>
              <a:rPr lang="en-US" altLang="zh-CN" b="1" dirty="0" smtClean="0"/>
              <a:t>)</a:t>
            </a:r>
            <a:r>
              <a:rPr lang="zh-CN" altLang="en-US" b="1" dirty="0" smtClean="0"/>
              <a:t> 就是</a:t>
            </a:r>
            <a:r>
              <a:rPr lang="en-US" altLang="zh-CN" b="1" dirty="0" smtClean="0"/>
              <a:t>Driver program</a:t>
            </a:r>
          </a:p>
        </p:txBody>
      </p:sp>
    </p:spTree>
    <p:extLst>
      <p:ext uri="{BB962C8B-B14F-4D97-AF65-F5344CB8AC3E}">
        <p14:creationId xmlns:p14="http://schemas.microsoft.com/office/powerpoint/2010/main" val="269237985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0-1 SPARK</a:t>
            </a:r>
            <a:r>
              <a:rPr kumimoji="1"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的常见用途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sp>
        <p:nvSpPr>
          <p:cNvPr id="3088" name="AutoShape 16" descr="“hadoop yarn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90" name="AutoShape 18" descr="“hadoop yarn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93" name="AutoShape 21" descr="“docker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95" name="AutoShape 23" descr="“docker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01" name="AutoShape 29" descr="“DC/OS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09" name="AutoShape 37" descr="“databricks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15" name="AutoShape 43" descr="相关图片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17" name="AutoShape 45" descr="“spark notebook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19" name="AutoShape 47" descr="https://pbs.twimg.com/profile_images/612064192921649152/cZbA2_Qg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21" name="AutoShape 49" descr="https://pbs.twimg.com/profile_images/612064192921649152/cZbA2_Qg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4146" name="AutoShape 2" descr="“Hadoop mapreduce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4" name="图片 15" descr="Spark Survey 2015 Use Cas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86" y="990664"/>
            <a:ext cx="5953125" cy="451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矩形 15"/>
          <p:cNvSpPr/>
          <p:nvPr/>
        </p:nvSpPr>
        <p:spPr>
          <a:xfrm>
            <a:off x="838298" y="5934670"/>
            <a:ext cx="751263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charset="0"/>
              <a:buChar char="•"/>
            </a:pPr>
            <a:r>
              <a:rPr lang="en-US" altLang="zh-CN" b="1" dirty="0" smtClean="0"/>
              <a:t>  Spark Survey 2015 Results</a:t>
            </a:r>
          </a:p>
          <a:p>
            <a:pPr lvl="1">
              <a:buFont typeface="Arial" charset="0"/>
              <a:buChar char="•"/>
            </a:pPr>
            <a:r>
              <a:rPr lang="en-US" altLang="zh-CN" b="1" dirty="0" smtClean="0"/>
              <a:t>  By  {</a:t>
            </a:r>
            <a:r>
              <a:rPr lang="de-DE" altLang="zh-CN" b="1" dirty="0" smtClean="0"/>
              <a:t>atei Zaharia, Patrick Wendell,  Denny Lee}</a:t>
            </a:r>
            <a:r>
              <a:rPr lang="en-US" altLang="zh-CN" b="1" dirty="0" smtClean="0"/>
              <a:t>@ </a:t>
            </a:r>
            <a:r>
              <a:rPr lang="en-US" altLang="zh-CN" b="1" dirty="0" err="1" smtClean="0"/>
              <a:t>databricks</a:t>
            </a:r>
            <a:r>
              <a:rPr lang="en-US" altLang="zh-CN" b="1" dirty="0" smtClean="0"/>
              <a:t>  </a:t>
            </a:r>
          </a:p>
          <a:p>
            <a:pPr>
              <a:buFont typeface="Arial" charset="0"/>
              <a:buChar char="•"/>
            </a:pPr>
            <a:endParaRPr lang="en-US" altLang="zh-CN" b="1" dirty="0" smtClean="0"/>
          </a:p>
          <a:p>
            <a:endParaRPr lang="en-US" altLang="zh-CN" b="1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2-4 Spark </a:t>
            </a:r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Standalone – R, Python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sp>
        <p:nvSpPr>
          <p:cNvPr id="8194" name="AutoShape 2" descr="大數據-05"/>
          <p:cNvSpPr>
            <a:spLocks noChangeAspect="1" noChangeArrowheads="1"/>
          </p:cNvSpPr>
          <p:nvPr/>
        </p:nvSpPr>
        <p:spPr bwMode="auto">
          <a:xfrm>
            <a:off x="155575" y="-3146425"/>
            <a:ext cx="7143750" cy="6562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96" name="AutoShape 4" descr="https://www.stockfeel.com.tw/wp-content/uploads/2016/12/%E5%A4%A7%E6%95%B8%E6%93%9A-05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667050" y="5181554"/>
            <a:ext cx="4038494" cy="41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1600" b="1" dirty="0" smtClean="0">
                <a:latin typeface="+mn-ea"/>
                <a:ea typeface="+mn-ea"/>
              </a:rPr>
              <a:t> R</a:t>
            </a:r>
            <a:r>
              <a:rPr lang="zh-CN" altLang="en-US" sz="1600" b="1" dirty="0" smtClean="0">
                <a:latin typeface="+mn-ea"/>
                <a:ea typeface="+mn-ea"/>
              </a:rPr>
              <a:t>的</a:t>
            </a:r>
            <a:r>
              <a:rPr lang="en-US" altLang="zh-CN" sz="1600" b="1" dirty="0" smtClean="0">
                <a:latin typeface="+mn-ea"/>
                <a:ea typeface="+mn-ea"/>
              </a:rPr>
              <a:t>Spark</a:t>
            </a:r>
            <a:r>
              <a:rPr lang="zh-CN" altLang="en-US" sz="1600" b="1" dirty="0" smtClean="0">
                <a:latin typeface="+mn-ea"/>
                <a:ea typeface="+mn-ea"/>
              </a:rPr>
              <a:t>部署结构</a:t>
            </a:r>
            <a:r>
              <a:rPr lang="en-US" altLang="zh-CN" sz="1600" b="1" dirty="0" smtClean="0">
                <a:latin typeface="+mn-ea"/>
                <a:ea typeface="+mn-ea"/>
              </a:rPr>
              <a:t>, Python</a:t>
            </a:r>
            <a:r>
              <a:rPr lang="zh-CN" altLang="en-US" sz="1600" b="1" dirty="0" smtClean="0">
                <a:latin typeface="+mn-ea"/>
                <a:ea typeface="+mn-ea"/>
              </a:rPr>
              <a:t>同理</a:t>
            </a:r>
            <a:endParaRPr lang="zh-CN" altLang="en-US" b="1" dirty="0" smtClean="0"/>
          </a:p>
        </p:txBody>
      </p:sp>
      <p:pic>
        <p:nvPicPr>
          <p:cNvPr id="17818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6388" y="1652588"/>
            <a:ext cx="5991225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9237985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2-4 Spark </a:t>
            </a:r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Standalone – </a:t>
            </a:r>
            <a:r>
              <a:rPr lang="en-US" altLang="zh-CN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Mobius</a:t>
            </a:r>
            <a:r>
              <a:rPr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（</a:t>
            </a:r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C#</a:t>
            </a:r>
            <a:r>
              <a:rPr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）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sp>
        <p:nvSpPr>
          <p:cNvPr id="8194" name="AutoShape 2" descr="大數據-05"/>
          <p:cNvSpPr>
            <a:spLocks noChangeAspect="1" noChangeArrowheads="1"/>
          </p:cNvSpPr>
          <p:nvPr/>
        </p:nvSpPr>
        <p:spPr bwMode="auto">
          <a:xfrm>
            <a:off x="155575" y="-3146425"/>
            <a:ext cx="7143750" cy="6562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96" name="AutoShape 4" descr="https://www.stockfeel.com.tw/wp-content/uploads/2016/12/%E5%A4%A7%E6%95%B8%E6%93%9A-05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82276" name="Picture 4" descr="https://databricks.com/wp-content/uploads/2016/08/mobius-spark-diagram-o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714" y="1143060"/>
            <a:ext cx="8563204" cy="44956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9237985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2-4 Spark </a:t>
            </a:r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Standalone </a:t>
            </a:r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微软雅黑" charset="0"/>
              </a:rPr>
              <a:t>– </a:t>
            </a:r>
            <a:r>
              <a:rPr lang="en-US" altLang="zh-CN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微软雅黑" charset="0"/>
              </a:rPr>
              <a:t>Mobius</a:t>
            </a:r>
            <a:r>
              <a:rPr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微软雅黑" charset="0"/>
              </a:rPr>
              <a:t>（</a:t>
            </a:r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微软雅黑" charset="0"/>
              </a:rPr>
              <a:t>C#</a:t>
            </a:r>
            <a:r>
              <a:rPr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微软雅黑" charset="0"/>
              </a:rPr>
              <a:t>）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sp>
        <p:nvSpPr>
          <p:cNvPr id="8194" name="AutoShape 2" descr="大數據-05"/>
          <p:cNvSpPr>
            <a:spLocks noChangeAspect="1" noChangeArrowheads="1"/>
          </p:cNvSpPr>
          <p:nvPr/>
        </p:nvSpPr>
        <p:spPr bwMode="auto">
          <a:xfrm>
            <a:off x="155575" y="-3146425"/>
            <a:ext cx="7143750" cy="6562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96" name="AutoShape 4" descr="https://www.stockfeel.com.tw/wp-content/uploads/2016/12/%E5%A4%A7%E6%95%B8%E6%93%9A-05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209862" y="5333950"/>
            <a:ext cx="457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1600" b="1" dirty="0" err="1" smtClean="0">
                <a:latin typeface="+mn-ea"/>
                <a:ea typeface="+mn-ea"/>
              </a:rPr>
              <a:t>Mobius</a:t>
            </a:r>
            <a:r>
              <a:rPr lang="zh-CN" altLang="en-US" sz="1600" b="1" dirty="0" smtClean="0">
                <a:latin typeface="+mn-ea"/>
                <a:ea typeface="+mn-ea"/>
              </a:rPr>
              <a:t>（</a:t>
            </a:r>
            <a:r>
              <a:rPr lang="en-US" altLang="zh-CN" sz="1600" b="1" dirty="0" smtClean="0">
                <a:latin typeface="+mn-ea"/>
                <a:ea typeface="+mn-ea"/>
              </a:rPr>
              <a:t>C#) </a:t>
            </a:r>
            <a:r>
              <a:rPr lang="zh-CN" altLang="en-US" sz="1600" b="1" dirty="0" smtClean="0">
                <a:latin typeface="+mn-ea"/>
                <a:ea typeface="+mn-ea"/>
              </a:rPr>
              <a:t>的部署方式与</a:t>
            </a:r>
            <a:r>
              <a:rPr lang="en-US" altLang="zh-CN" sz="1600" b="1" dirty="0" err="1" smtClean="0">
                <a:latin typeface="+mn-ea"/>
                <a:ea typeface="+mn-ea"/>
              </a:rPr>
              <a:t>R,Python</a:t>
            </a:r>
            <a:r>
              <a:rPr lang="zh-CN" altLang="en-US" sz="1600" b="1" dirty="0" smtClean="0">
                <a:latin typeface="+mn-ea"/>
                <a:ea typeface="+mn-ea"/>
              </a:rPr>
              <a:t>类似</a:t>
            </a:r>
            <a:endParaRPr lang="zh-CN" altLang="en-US" b="1" dirty="0" smtClean="0"/>
          </a:p>
        </p:txBody>
      </p:sp>
      <p:pic>
        <p:nvPicPr>
          <p:cNvPr id="18432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0700" y="1785938"/>
            <a:ext cx="5562600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9237985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2-2 </a:t>
            </a:r>
            <a:r>
              <a:rPr kumimoji="1"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常见调度器与常见工作任务组合关系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sp>
        <p:nvSpPr>
          <p:cNvPr id="8194" name="AutoShape 2" descr="大數據-05"/>
          <p:cNvSpPr>
            <a:spLocks noChangeAspect="1" noChangeArrowheads="1"/>
          </p:cNvSpPr>
          <p:nvPr/>
        </p:nvSpPr>
        <p:spPr bwMode="auto">
          <a:xfrm>
            <a:off x="155575" y="-3146425"/>
            <a:ext cx="7143750" cy="6562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96" name="AutoShape 4" descr="https://www.stockfeel.com.tw/wp-content/uploads/2016/12/%E5%A4%A7%E6%95%B8%E6%93%9A-05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4" name="Picture 2" descr="image0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80" y="1828842"/>
            <a:ext cx="5819775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57308" y="5714940"/>
            <a:ext cx="3733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/>
            <a:r>
              <a:rPr lang="en-US" altLang="zh-CN" b="1" dirty="0" err="1" smtClean="0">
                <a:latin typeface="+mn-ea"/>
                <a:ea typeface="+mn-ea"/>
              </a:rPr>
              <a:t>MapReduce</a:t>
            </a:r>
            <a:endParaRPr lang="en-US" altLang="zh-CN" b="1" dirty="0">
              <a:latin typeface="+mn-ea"/>
              <a:ea typeface="+mn-ea"/>
            </a:endParaRPr>
          </a:p>
          <a:p>
            <a:pPr marL="342900" indent="-342900"/>
            <a:endParaRPr lang="zh-CN" altLang="en-US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2743248" y="5714940"/>
            <a:ext cx="373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zh-CN" b="1" dirty="0" err="1" smtClean="0"/>
              <a:t>Docker</a:t>
            </a:r>
            <a:endParaRPr lang="zh-CN" altLang="en-US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495802" y="5714940"/>
            <a:ext cx="373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zh-CN" b="1" dirty="0" smtClean="0"/>
              <a:t>Spark Task</a:t>
            </a:r>
            <a:endParaRPr lang="zh-CN" altLang="en-US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248356" y="5714940"/>
            <a:ext cx="19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zh-CN" b="1" dirty="0" smtClean="0"/>
              <a:t>Elastic Search</a:t>
            </a:r>
            <a:endParaRPr lang="zh-CN" altLang="en-US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990694" y="1219258"/>
            <a:ext cx="3733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/>
            <a:r>
              <a:rPr lang="en-US" altLang="zh-CN" b="1" dirty="0" smtClean="0">
                <a:latin typeface="+mn-ea"/>
                <a:ea typeface="+mn-ea"/>
              </a:rPr>
              <a:t>YARN</a:t>
            </a:r>
            <a:endParaRPr lang="en-US" altLang="zh-CN" b="1" dirty="0">
              <a:latin typeface="+mn-ea"/>
              <a:ea typeface="+mn-ea"/>
            </a:endParaRPr>
          </a:p>
          <a:p>
            <a:pPr marL="342900" indent="-342900"/>
            <a:endParaRPr lang="zh-CN" altLang="en-US" b="1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1981268" y="1219258"/>
            <a:ext cx="3733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/>
            <a:r>
              <a:rPr lang="en-US" altLang="zh-CN" b="1" dirty="0" smtClean="0">
                <a:latin typeface="+mn-ea"/>
                <a:ea typeface="+mn-ea"/>
              </a:rPr>
              <a:t>Spark Standalone</a:t>
            </a:r>
            <a:endParaRPr lang="en-US" altLang="zh-CN" b="1" dirty="0">
              <a:latin typeface="+mn-ea"/>
              <a:ea typeface="+mn-ea"/>
            </a:endParaRPr>
          </a:p>
          <a:p>
            <a:pPr marL="342900" indent="-342900"/>
            <a:endParaRPr lang="zh-CN" altLang="en-US" b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4267208" y="1219258"/>
            <a:ext cx="3733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/>
            <a:r>
              <a:rPr lang="en-US" altLang="zh-CN" b="1" dirty="0" smtClean="0">
                <a:latin typeface="+mn-ea"/>
                <a:ea typeface="+mn-ea"/>
              </a:rPr>
              <a:t>MESOS</a:t>
            </a:r>
            <a:endParaRPr lang="en-US" altLang="zh-CN" b="1" dirty="0">
              <a:latin typeface="+mn-ea"/>
              <a:ea typeface="+mn-ea"/>
            </a:endParaRPr>
          </a:p>
          <a:p>
            <a:pPr marL="342900" indent="-342900"/>
            <a:endParaRPr lang="zh-CN" altLang="en-US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5943564" y="1219258"/>
            <a:ext cx="3733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/>
            <a:r>
              <a:rPr lang="en-US" altLang="zh-CN" b="1" dirty="0" err="1" smtClean="0"/>
              <a:t>Kubernetes</a:t>
            </a:r>
            <a:endParaRPr lang="en-US" altLang="zh-CN" b="1" dirty="0">
              <a:latin typeface="+mn-ea"/>
              <a:ea typeface="+mn-ea"/>
            </a:endParaRPr>
          </a:p>
          <a:p>
            <a:pPr marL="342900" indent="-342900"/>
            <a:endParaRPr lang="zh-CN" alt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69237985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YARN vs. MESOS</a:t>
            </a:r>
            <a:endParaRPr lang="zh-CN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sp>
        <p:nvSpPr>
          <p:cNvPr id="5" name="云形 4"/>
          <p:cNvSpPr/>
          <p:nvPr/>
        </p:nvSpPr>
        <p:spPr>
          <a:xfrm>
            <a:off x="81153" y="1473816"/>
            <a:ext cx="444249" cy="282854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云形 10"/>
          <p:cNvSpPr/>
          <p:nvPr/>
        </p:nvSpPr>
        <p:spPr>
          <a:xfrm>
            <a:off x="8624132" y="1424748"/>
            <a:ext cx="444249" cy="282854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750587"/>
              </p:ext>
            </p:extLst>
          </p:nvPr>
        </p:nvGraphicFramePr>
        <p:xfrm>
          <a:off x="609704" y="1219258"/>
          <a:ext cx="8014427" cy="5440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356">
                  <a:extLst>
                    <a:ext uri="{9D8B030D-6E8A-4147-A177-3AD203B41FA5}">
                      <a16:colId xmlns:a16="http://schemas.microsoft.com/office/drawing/2014/main" val="1493359296"/>
                    </a:ext>
                  </a:extLst>
                </a:gridCol>
                <a:gridCol w="3047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90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872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altLang="zh-CN" dirty="0" smtClean="0"/>
                        <a:t>ARN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MESOS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726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编写语言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Java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771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Higher Latency</a:t>
                      </a:r>
                    </a:p>
                    <a:p>
                      <a:r>
                        <a:rPr lang="en-US" dirty="0" smtClean="0"/>
                        <a:t>    One container per </a:t>
                      </a:r>
                      <a:r>
                        <a:rPr lang="en-US" dirty="0" err="1" smtClean="0"/>
                        <a:t>req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Lower Latency</a:t>
                      </a:r>
                    </a:p>
                    <a:p>
                      <a:r>
                        <a:rPr lang="en-US" dirty="0" smtClean="0"/>
                        <a:t>    Bundle</a:t>
                      </a:r>
                      <a:r>
                        <a:rPr lang="en-US" baseline="0" dirty="0" smtClean="0"/>
                        <a:t> of containers per </a:t>
                      </a:r>
                      <a:r>
                        <a:rPr lang="en-US" baseline="0" dirty="0" err="1" smtClean="0"/>
                        <a:t>req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726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资源类型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Memory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Memory</a:t>
                      </a:r>
                      <a:r>
                        <a:rPr lang="zh-CN" altLang="en-US" dirty="0" smtClean="0"/>
                        <a:t>，</a:t>
                      </a:r>
                      <a:r>
                        <a:rPr lang="en-US" altLang="zh-CN" dirty="0" smtClean="0"/>
                        <a:t>CPU</a:t>
                      </a:r>
                      <a:r>
                        <a:rPr lang="zh-CN" altLang="en-US" dirty="0" smtClean="0"/>
                        <a:t>，</a:t>
                      </a:r>
                      <a:r>
                        <a:rPr lang="en-US" altLang="zh-CN" dirty="0" smtClean="0"/>
                        <a:t>GPU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72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Dockers</a:t>
                      </a:r>
                      <a:r>
                        <a:rPr lang="zh-CN" altLang="en-US" dirty="0" smtClean="0"/>
                        <a:t>支持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没听说支持</a:t>
                      </a:r>
                      <a:r>
                        <a:rPr lang="en-US" altLang="zh-CN" dirty="0" smtClean="0"/>
                        <a:t>Dockers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相对好</a:t>
                      </a:r>
                      <a:endParaRPr lang="en-US" altLang="zh-CN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726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运行任务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Linux</a:t>
                      </a:r>
                      <a:r>
                        <a:rPr lang="en-US" baseline="0" dirty="0" smtClean="0"/>
                        <a:t> processes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Linux </a:t>
                      </a:r>
                      <a:r>
                        <a:rPr lang="en-US" dirty="0" err="1" smtClean="0"/>
                        <a:t>cGroup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0402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成熟度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2012(Alpha)</a:t>
                      </a:r>
                      <a:r>
                        <a:rPr lang="en-US" altLang="zh-CN" baseline="0" dirty="0" smtClean="0"/>
                        <a:t>, </a:t>
                      </a:r>
                      <a:r>
                        <a:rPr lang="en-US" altLang="zh-CN" dirty="0" smtClean="0"/>
                        <a:t>2013 Stable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2016 </a:t>
                      </a:r>
                      <a:r>
                        <a:rPr lang="zh-CN" altLang="en-US" dirty="0" smtClean="0"/>
                        <a:t>发布的</a:t>
                      </a:r>
                      <a:r>
                        <a:rPr lang="en-US" altLang="zh-CN" dirty="0" smtClean="0"/>
                        <a:t>1.0</a:t>
                      </a:r>
                      <a:r>
                        <a:rPr lang="zh-CN" altLang="en-US" dirty="0" smtClean="0"/>
                        <a:t>版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8726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关系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smtClean="0"/>
                        <a:t>Hadoop1.0( MR)</a:t>
                      </a:r>
                      <a:r>
                        <a:rPr lang="zh-CN" altLang="en-US" dirty="0" smtClean="0"/>
                        <a:t>使用 </a:t>
                      </a:r>
                      <a:r>
                        <a:rPr lang="en-US" altLang="zh-CN" dirty="0" smtClean="0"/>
                        <a:t>slot-based</a:t>
                      </a:r>
                      <a:r>
                        <a:rPr lang="zh-CN" altLang="en-US" dirty="0" smtClean="0"/>
                        <a:t>资源调度算法，在</a:t>
                      </a:r>
                      <a:r>
                        <a:rPr lang="en-US" altLang="zh-CN" dirty="0" smtClean="0"/>
                        <a:t>Hadoop2.0(YARN)</a:t>
                      </a:r>
                      <a:r>
                        <a:rPr lang="zh-CN" altLang="en-US" dirty="0" smtClean="0"/>
                        <a:t>借鉴了</a:t>
                      </a:r>
                      <a:r>
                        <a:rPr lang="en-US" altLang="zh-CN" dirty="0" smtClean="0"/>
                        <a:t>MESOS</a:t>
                      </a:r>
                      <a:r>
                        <a:rPr lang="zh-CN" altLang="en-US" dirty="0" smtClean="0"/>
                        <a:t>中的</a:t>
                      </a:r>
                      <a:r>
                        <a:rPr lang="en-US" altLang="zh-CN" dirty="0" smtClean="0"/>
                        <a:t>DRF(</a:t>
                      </a:r>
                      <a:r>
                        <a:rPr lang="zh-CN" altLang="en-US" dirty="0" smtClean="0"/>
                        <a:t>主导资源公平</a:t>
                      </a:r>
                      <a:r>
                        <a:rPr lang="en-US" altLang="zh-CN" dirty="0" smtClean="0"/>
                        <a:t>)</a:t>
                      </a:r>
                      <a:r>
                        <a:rPr lang="zh-CN" altLang="en-US" dirty="0" smtClean="0"/>
                        <a:t>。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872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rgbClr val="C00000"/>
                          </a:solidFill>
                        </a:rPr>
                        <a:t>它们都比</a:t>
                      </a:r>
                      <a:r>
                        <a:rPr lang="en-US" altLang="zh-CN" dirty="0" smtClean="0">
                          <a:solidFill>
                            <a:srgbClr val="C00000"/>
                          </a:solidFill>
                        </a:rPr>
                        <a:t>Spark Standalone</a:t>
                      </a:r>
                      <a:r>
                        <a:rPr lang="zh-CN" altLang="en-US" dirty="0" smtClean="0">
                          <a:solidFill>
                            <a:srgbClr val="C00000"/>
                          </a:solidFill>
                        </a:rPr>
                        <a:t>多“多租户”特性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627611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057466" y="1981494"/>
            <a:ext cx="715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Calibri"/>
              </a:rPr>
              <a:t>01</a:t>
            </a:r>
            <a:endParaRPr lang="zh-CN" altLang="en-US" sz="2400" b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57466" y="3251290"/>
            <a:ext cx="7132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Calibri"/>
              </a:rPr>
              <a:t>03</a:t>
            </a:r>
            <a:endParaRPr lang="zh-CN" altLang="en-US" sz="2400" b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142397" y="2008905"/>
            <a:ext cx="4728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endParaRPr lang="zh-CN" altLang="en-US" sz="24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142397" y="2634666"/>
            <a:ext cx="4728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r>
              <a:rPr lang="zh-CN" alt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部署结构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142397" y="3260427"/>
            <a:ext cx="4728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Spark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编程结构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057466" y="2616392"/>
            <a:ext cx="715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Calibri"/>
              </a:rPr>
              <a:t>02</a:t>
            </a:r>
            <a:endParaRPr lang="zh-CN" altLang="en-US" sz="2400" b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57466" y="3886188"/>
            <a:ext cx="7132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 smtClean="0">
                <a:solidFill>
                  <a:srgbClr val="FF0000"/>
                </a:solidFill>
                <a:latin typeface="Calibri"/>
              </a:rPr>
              <a:t>04</a:t>
            </a:r>
            <a:endParaRPr lang="zh-CN" altLang="en-US" sz="2400" b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2" name="文本框 10"/>
          <p:cNvSpPr txBox="1"/>
          <p:nvPr/>
        </p:nvSpPr>
        <p:spPr>
          <a:xfrm>
            <a:off x="3142397" y="3886188"/>
            <a:ext cx="4728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 </a:t>
            </a:r>
            <a:r>
              <a:rPr lang="zh-CN" alt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周边</a:t>
            </a:r>
            <a:endParaRPr lang="en-US" altLang="zh-CN" sz="2400" dirty="0" smtClean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303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0-2 </a:t>
            </a:r>
            <a:r>
              <a:rPr kumimoji="1" lang="en-US" altLang="zh-CN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SqlServer</a:t>
            </a: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</a:t>
            </a:r>
            <a:r>
              <a:rPr kumimoji="1"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查询计划，</a:t>
            </a: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DAG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pic>
        <p:nvPicPr>
          <p:cNvPr id="6146" name="图片 13" descr="image00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94" y="1219258"/>
            <a:ext cx="6886575" cy="488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3-5 Spark</a:t>
            </a:r>
            <a:r>
              <a:rPr kumimoji="1"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的两个核心概念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14496" y="1752644"/>
            <a:ext cx="754360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altLang="zh-CN" b="1" dirty="0" smtClean="0"/>
              <a:t>  </a:t>
            </a:r>
            <a:r>
              <a:rPr lang="en-US" altLang="zh-CN" b="1" dirty="0" smtClean="0">
                <a:solidFill>
                  <a:srgbClr val="C00000"/>
                </a:solidFill>
              </a:rPr>
              <a:t>RDD</a:t>
            </a:r>
            <a:r>
              <a:rPr lang="en-US" altLang="zh-CN" b="1" dirty="0" smtClean="0"/>
              <a:t> - Resilient Distributed Dataset</a:t>
            </a:r>
          </a:p>
          <a:p>
            <a:pPr lvl="1">
              <a:buFont typeface="Arial" charset="0"/>
              <a:buChar char="•"/>
            </a:pPr>
            <a:r>
              <a:rPr lang="en-US" altLang="zh-CN" dirty="0" smtClean="0"/>
              <a:t>  </a:t>
            </a:r>
            <a:r>
              <a:rPr lang="zh-CN" altLang="en-US" dirty="0" smtClean="0"/>
              <a:t>弹性分布式数据集合</a:t>
            </a:r>
            <a:endParaRPr lang="en-US" altLang="zh-CN" dirty="0" smtClean="0"/>
          </a:p>
          <a:p>
            <a:pPr lvl="1">
              <a:buFont typeface="Arial" charset="0"/>
              <a:buChar char="•"/>
            </a:pPr>
            <a:r>
              <a:rPr lang="en-US" altLang="zh-CN" dirty="0" smtClean="0"/>
              <a:t>  </a:t>
            </a:r>
            <a:r>
              <a:rPr lang="zh-CN" altLang="en-US" dirty="0" smtClean="0"/>
              <a:t>相当于有行没列的“表”</a:t>
            </a:r>
            <a:endParaRPr lang="en-US" altLang="zh-CN" dirty="0" smtClean="0"/>
          </a:p>
          <a:p>
            <a:pPr lvl="1">
              <a:buFont typeface="Arial" charset="0"/>
              <a:buChar char="•"/>
            </a:pPr>
            <a:r>
              <a:rPr lang="en-US" altLang="zh-CN" dirty="0" smtClean="0"/>
              <a:t>  </a:t>
            </a:r>
            <a:r>
              <a:rPr lang="zh-CN" altLang="en-US" dirty="0" smtClean="0"/>
              <a:t>在</a:t>
            </a:r>
            <a:r>
              <a:rPr lang="en-US" altLang="zh-CN" dirty="0" smtClean="0"/>
              <a:t>Spark 2.0</a:t>
            </a:r>
            <a:r>
              <a:rPr lang="zh-CN" altLang="en-US" dirty="0" smtClean="0"/>
              <a:t>新增</a:t>
            </a:r>
            <a:r>
              <a:rPr lang="en-US" altLang="zh-CN" dirty="0" err="1" smtClean="0">
                <a:solidFill>
                  <a:srgbClr val="C00000"/>
                </a:solidFill>
              </a:rPr>
              <a:t>DataSet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 lvl="2">
              <a:buFont typeface="Arial" charset="0"/>
              <a:buChar char="•"/>
            </a:pPr>
            <a:r>
              <a:rPr lang="en-US" altLang="zh-CN" dirty="0" smtClean="0"/>
              <a:t>  </a:t>
            </a:r>
            <a:r>
              <a:rPr lang="zh-CN" altLang="en-US" dirty="0" smtClean="0"/>
              <a:t>建立在</a:t>
            </a:r>
            <a:r>
              <a:rPr lang="en-US" altLang="zh-CN" dirty="0" smtClean="0"/>
              <a:t>RDD</a:t>
            </a:r>
            <a:r>
              <a:rPr lang="zh-CN" altLang="en-US" dirty="0" smtClean="0"/>
              <a:t>之上</a:t>
            </a:r>
            <a:endParaRPr lang="en-US" altLang="zh-CN" dirty="0" smtClean="0"/>
          </a:p>
          <a:p>
            <a:pPr lvl="2">
              <a:buFont typeface="Arial" charset="0"/>
              <a:buChar char="•"/>
            </a:pPr>
            <a:r>
              <a:rPr lang="en-US" altLang="zh-CN" dirty="0" smtClean="0"/>
              <a:t>  </a:t>
            </a:r>
            <a:r>
              <a:rPr lang="zh-CN" altLang="en-US" dirty="0" smtClean="0"/>
              <a:t>相当于“表”</a:t>
            </a:r>
            <a:endParaRPr lang="en-US" altLang="zh-CN" dirty="0" smtClean="0"/>
          </a:p>
          <a:p>
            <a:pPr>
              <a:buFont typeface="Arial" charset="0"/>
              <a:buChar char="•"/>
            </a:pPr>
            <a:endParaRPr lang="en-US" altLang="zh-CN" b="1" dirty="0" smtClean="0"/>
          </a:p>
          <a:p>
            <a:pPr>
              <a:buFont typeface="Arial" charset="0"/>
              <a:buChar char="•"/>
            </a:pPr>
            <a:r>
              <a:rPr lang="en-US" altLang="zh-CN" b="1" dirty="0" smtClean="0"/>
              <a:t> </a:t>
            </a:r>
            <a:r>
              <a:rPr lang="en-US" altLang="zh-CN" b="1" dirty="0" smtClean="0">
                <a:solidFill>
                  <a:srgbClr val="C00000"/>
                </a:solidFill>
              </a:rPr>
              <a:t>DAG </a:t>
            </a:r>
            <a:r>
              <a:rPr lang="en-US" altLang="zh-CN" b="1" dirty="0" smtClean="0"/>
              <a:t>– Direct Acyclic Graph</a:t>
            </a:r>
          </a:p>
          <a:p>
            <a:pPr lvl="1">
              <a:buFont typeface="Arial" charset="0"/>
              <a:buChar char="•"/>
            </a:pPr>
            <a:r>
              <a:rPr lang="en-US" altLang="zh-CN" dirty="0" smtClean="0"/>
              <a:t> </a:t>
            </a:r>
            <a:r>
              <a:rPr lang="zh-CN" altLang="en-US" dirty="0" smtClean="0"/>
              <a:t>有向无环图</a:t>
            </a:r>
            <a:endParaRPr lang="en-US" altLang="zh-CN" dirty="0" smtClean="0"/>
          </a:p>
          <a:p>
            <a:pPr lvl="1">
              <a:buFont typeface="Arial" charset="0"/>
              <a:buChar char="•"/>
            </a:pPr>
            <a:r>
              <a:rPr lang="en-US" altLang="zh-CN" dirty="0" smtClean="0"/>
              <a:t> </a:t>
            </a:r>
            <a:r>
              <a:rPr lang="zh-CN" altLang="en-US" dirty="0" smtClean="0"/>
              <a:t>相当于</a:t>
            </a:r>
            <a:r>
              <a:rPr lang="en-US" altLang="zh-CN" dirty="0" err="1" smtClean="0"/>
              <a:t>Sql</a:t>
            </a:r>
            <a:r>
              <a:rPr lang="zh-CN" altLang="en-US" dirty="0" smtClean="0"/>
              <a:t>的查询计划</a:t>
            </a:r>
            <a:endParaRPr lang="en-US" altLang="zh-CN" dirty="0" smtClean="0"/>
          </a:p>
          <a:p>
            <a:r>
              <a:rPr lang="en-US" altLang="zh-CN" b="1" dirty="0" smtClean="0"/>
              <a:t>  </a:t>
            </a:r>
          </a:p>
          <a:p>
            <a:pPr>
              <a:buFont typeface="Arial" charset="0"/>
              <a:buChar char="•"/>
            </a:pPr>
            <a:endParaRPr lang="en-US" altLang="zh-CN" b="1" dirty="0" smtClean="0"/>
          </a:p>
          <a:p>
            <a:endParaRPr lang="en-US" altLang="zh-CN" b="1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3-1 </a:t>
            </a:r>
            <a:r>
              <a:rPr kumimoji="1" lang="en-US" altLang="zh-CN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SqlServer</a:t>
            </a: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</a:t>
            </a:r>
            <a:r>
              <a:rPr kumimoji="1"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查询计划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pic>
        <p:nvPicPr>
          <p:cNvPr id="128002" name="Picture 2" descr="“SqlServer 查询计划”的图片搜索结果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90" y="914466"/>
            <a:ext cx="6486525" cy="5619751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3-2 Spark</a:t>
            </a:r>
            <a:r>
              <a:rPr kumimoji="1"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的</a:t>
            </a: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DAG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pic>
        <p:nvPicPr>
          <p:cNvPr id="4098" name="图片 2" descr="image00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88" y="1371654"/>
            <a:ext cx="6705424" cy="4841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0-2 SPARK</a:t>
            </a:r>
            <a:r>
              <a:rPr kumimoji="1"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的常见用途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sp>
        <p:nvSpPr>
          <p:cNvPr id="3088" name="AutoShape 16" descr="“hadoop yarn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90" name="AutoShape 18" descr="“hadoop yarn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93" name="AutoShape 21" descr="“docker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95" name="AutoShape 23" descr="“docker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01" name="AutoShape 29" descr="“DC/OS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09" name="AutoShape 37" descr="“databricks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15" name="AutoShape 43" descr="相关图片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17" name="AutoShape 45" descr="“spark notebook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19" name="AutoShape 47" descr="https://pbs.twimg.com/profile_images/612064192921649152/cZbA2_Qg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21" name="AutoShape 49" descr="https://pbs.twimg.com/profile_images/612064192921649152/cZbA2_Qg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4146" name="AutoShape 2" descr="“Hadoop mapreduce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6" name="Picture 2" descr="http://img.zcool.cn/community/01a1a556e8bdc46ac72558853ff7e8.jpg@900w_1l_2o_100sh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867" y="838268"/>
            <a:ext cx="5867246" cy="456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1371684" y="5657671"/>
            <a:ext cx="716574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charset="0"/>
              <a:buChar char="•"/>
            </a:pPr>
            <a:r>
              <a:rPr lang="en-US" altLang="zh-CN" b="1" dirty="0" smtClean="0"/>
              <a:t>  </a:t>
            </a:r>
            <a:r>
              <a:rPr lang="zh-CN" altLang="en-US" b="1" dirty="0" smtClean="0"/>
              <a:t>快速访问数据和统计信息的方法是“为数据建立索引”</a:t>
            </a:r>
            <a:endParaRPr lang="en-US" altLang="zh-CN" b="1" dirty="0"/>
          </a:p>
          <a:p>
            <a:pPr>
              <a:buFont typeface="Arial" charset="0"/>
              <a:buChar char="•"/>
            </a:pPr>
            <a:r>
              <a:rPr lang="en-US" altLang="zh-CN" b="1" dirty="0" smtClean="0"/>
              <a:t>  Spark</a:t>
            </a:r>
            <a:r>
              <a:rPr lang="zh-CN" altLang="en-US" b="1" dirty="0" smtClean="0"/>
              <a:t>的主要应用就是在巨大的数据量情况下“为数据建立索引”</a:t>
            </a:r>
            <a:endParaRPr lang="en-US" altLang="zh-CN" b="1" dirty="0" smtClean="0"/>
          </a:p>
          <a:p>
            <a:pPr lvl="1">
              <a:buFont typeface="Arial" charset="0"/>
              <a:buChar char="•"/>
            </a:pPr>
            <a:r>
              <a:rPr lang="en-US" altLang="zh-CN" b="1" dirty="0"/>
              <a:t> </a:t>
            </a:r>
            <a:r>
              <a:rPr lang="zh-CN" altLang="en-US" b="1" dirty="0" smtClean="0"/>
              <a:t>字符统计、排序、逻辑回归 是常见的</a:t>
            </a:r>
            <a:r>
              <a:rPr lang="en-US" altLang="zh-CN" b="1" dirty="0" smtClean="0"/>
              <a:t>Spark</a:t>
            </a:r>
            <a:r>
              <a:rPr lang="zh-CN" altLang="en-US" b="1" dirty="0" smtClean="0"/>
              <a:t>代码示例</a:t>
            </a:r>
            <a:endParaRPr lang="en-US" altLang="zh-CN" b="1" dirty="0" smtClean="0"/>
          </a:p>
          <a:p>
            <a:pPr>
              <a:buFont typeface="Arial" charset="0"/>
              <a:buChar char="•"/>
            </a:pPr>
            <a:endParaRPr lang="en-US" altLang="zh-CN" b="1" dirty="0" smtClean="0"/>
          </a:p>
          <a:p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99035672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3-3 </a:t>
            </a:r>
            <a:r>
              <a:rPr lang="en-US" altLang="zh-CN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Hadoop</a:t>
            </a:r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</a:t>
            </a:r>
            <a:r>
              <a:rPr lang="en-US" altLang="zh-CN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MapReduce</a:t>
            </a:r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processing model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pic>
        <p:nvPicPr>
          <p:cNvPr id="1853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5325" y="2509838"/>
            <a:ext cx="7753350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3-4 </a:t>
            </a:r>
            <a:r>
              <a:rPr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微软雅黑" charset="0"/>
              </a:rPr>
              <a:t>理解</a:t>
            </a: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In-Memory</a:t>
            </a:r>
            <a:r>
              <a:rPr kumimoji="1"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计算的正确姿势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sp>
        <p:nvSpPr>
          <p:cNvPr id="8194" name="AutoShape 2" descr="大數據-05"/>
          <p:cNvSpPr>
            <a:spLocks noChangeAspect="1" noChangeArrowheads="1"/>
          </p:cNvSpPr>
          <p:nvPr/>
        </p:nvSpPr>
        <p:spPr bwMode="auto">
          <a:xfrm>
            <a:off x="155575" y="-3146425"/>
            <a:ext cx="7143750" cy="6562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96" name="AutoShape 4" descr="https://www.stockfeel.com.tw/wp-content/uploads/2016/12/%E5%A4%A7%E6%95%B8%E6%93%9A-05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1684" y="990664"/>
            <a:ext cx="6426511" cy="533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1064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3-5 </a:t>
            </a:r>
            <a:r>
              <a:rPr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微软雅黑" charset="0"/>
              </a:rPr>
              <a:t>转换操作（惰性计算） 与 行动操作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sp>
        <p:nvSpPr>
          <p:cNvPr id="8194" name="AutoShape 2" descr="大數據-05"/>
          <p:cNvSpPr>
            <a:spLocks noChangeAspect="1" noChangeArrowheads="1"/>
          </p:cNvSpPr>
          <p:nvPr/>
        </p:nvSpPr>
        <p:spPr bwMode="auto">
          <a:xfrm>
            <a:off x="155575" y="-3146425"/>
            <a:ext cx="7143750" cy="6562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96" name="AutoShape 4" descr="https://www.stockfeel.com.tw/wp-content/uploads/2016/12/%E5%A4%A7%E6%95%B8%E6%93%9A-05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85902" y="1676446"/>
            <a:ext cx="754360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rgbClr val="C70C30"/>
                </a:solidFill>
                <a:latin typeface="ArialMT"/>
              </a:rPr>
              <a:t>RDD Operations - Expressive</a:t>
            </a:r>
          </a:p>
          <a:p>
            <a:endParaRPr lang="en-US" altLang="zh-CN" sz="2400" dirty="0" smtClean="0">
              <a:solidFill>
                <a:srgbClr val="4D4F53"/>
              </a:solidFill>
              <a:latin typeface="ArialMT"/>
            </a:endParaRPr>
          </a:p>
          <a:p>
            <a:r>
              <a:rPr lang="en-US" altLang="zh-CN" sz="2400" dirty="0" smtClean="0">
                <a:solidFill>
                  <a:srgbClr val="4D4F53"/>
                </a:solidFill>
                <a:latin typeface="ArialMT"/>
              </a:rPr>
              <a:t>• Transformations</a:t>
            </a:r>
            <a:r>
              <a:rPr lang="en-US" altLang="zh-CN" sz="2000" dirty="0" smtClean="0">
                <a:solidFill>
                  <a:srgbClr val="4D4F53"/>
                </a:solidFill>
                <a:latin typeface="ArialMT"/>
              </a:rPr>
              <a:t>– Creation of a new RDD dataset from an existing</a:t>
            </a:r>
          </a:p>
          <a:p>
            <a:pPr lvl="1"/>
            <a:r>
              <a:rPr lang="en-US" altLang="zh-CN" dirty="0" smtClean="0">
                <a:solidFill>
                  <a:srgbClr val="4D4F53"/>
                </a:solidFill>
                <a:latin typeface="ArialMT"/>
              </a:rPr>
              <a:t>• map, filter, distinct, union, sample, </a:t>
            </a:r>
            <a:r>
              <a:rPr lang="en-US" altLang="zh-CN" dirty="0" err="1" smtClean="0">
                <a:solidFill>
                  <a:srgbClr val="4D4F53"/>
                </a:solidFill>
                <a:latin typeface="ArialMT"/>
              </a:rPr>
              <a:t>groupByKey</a:t>
            </a:r>
            <a:r>
              <a:rPr lang="en-US" altLang="zh-CN" dirty="0" smtClean="0">
                <a:solidFill>
                  <a:srgbClr val="4D4F53"/>
                </a:solidFill>
                <a:latin typeface="ArialMT"/>
              </a:rPr>
              <a:t>, join,</a:t>
            </a:r>
          </a:p>
          <a:p>
            <a:r>
              <a:rPr lang="en-US" altLang="zh-CN" dirty="0" smtClean="0">
                <a:solidFill>
                  <a:srgbClr val="4D4F53"/>
                </a:solidFill>
                <a:latin typeface="ArialMT"/>
              </a:rPr>
              <a:t>reduce, etc…</a:t>
            </a:r>
          </a:p>
          <a:p>
            <a:endParaRPr lang="en-US" altLang="zh-CN" dirty="0" smtClean="0">
              <a:solidFill>
                <a:srgbClr val="4D4F53"/>
              </a:solidFill>
              <a:latin typeface="ArialMT"/>
            </a:endParaRPr>
          </a:p>
          <a:p>
            <a:r>
              <a:rPr lang="en-US" altLang="zh-CN" sz="2400" dirty="0" smtClean="0">
                <a:solidFill>
                  <a:srgbClr val="4D4F53"/>
                </a:solidFill>
                <a:latin typeface="ArialMT"/>
              </a:rPr>
              <a:t>• Actions</a:t>
            </a:r>
          </a:p>
          <a:p>
            <a:pPr lvl="1"/>
            <a:r>
              <a:rPr lang="en-US" altLang="zh-CN" sz="2000" dirty="0" smtClean="0">
                <a:solidFill>
                  <a:srgbClr val="4D4F53"/>
                </a:solidFill>
                <a:latin typeface="ArialMT"/>
              </a:rPr>
              <a:t>– Return a value after running a computation</a:t>
            </a:r>
          </a:p>
          <a:p>
            <a:pPr lvl="1"/>
            <a:r>
              <a:rPr lang="en-US" altLang="zh-CN" dirty="0" smtClean="0">
                <a:solidFill>
                  <a:srgbClr val="4D4F53"/>
                </a:solidFill>
                <a:latin typeface="ArialMT"/>
              </a:rPr>
              <a:t>• collect, count, first, </a:t>
            </a:r>
            <a:r>
              <a:rPr lang="en-US" altLang="zh-CN" dirty="0" err="1" smtClean="0">
                <a:solidFill>
                  <a:srgbClr val="4D4F53"/>
                </a:solidFill>
                <a:latin typeface="ArialMT"/>
              </a:rPr>
              <a:t>takeSample</a:t>
            </a:r>
            <a:r>
              <a:rPr lang="en-US" altLang="zh-CN" dirty="0" smtClean="0">
                <a:solidFill>
                  <a:srgbClr val="4D4F53"/>
                </a:solidFill>
                <a:latin typeface="ArialMT"/>
              </a:rPr>
              <a:t>, </a:t>
            </a:r>
            <a:r>
              <a:rPr lang="en-US" altLang="zh-CN" dirty="0" err="1" smtClean="0">
                <a:solidFill>
                  <a:srgbClr val="4D4F53"/>
                </a:solidFill>
                <a:latin typeface="ArialMT"/>
              </a:rPr>
              <a:t>foreach</a:t>
            </a:r>
            <a:r>
              <a:rPr lang="en-US" altLang="zh-CN" dirty="0" smtClean="0">
                <a:solidFill>
                  <a:srgbClr val="4D4F53"/>
                </a:solidFill>
                <a:latin typeface="ArialMT"/>
              </a:rPr>
              <a:t>, etc…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91064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39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902" y="990664"/>
            <a:ext cx="711339" cy="1114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73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110" y="3429000"/>
            <a:ext cx="1209675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3-6 Scala/C# </a:t>
            </a:r>
            <a:r>
              <a:rPr kumimoji="1"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操作</a:t>
            </a: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RDD</a:t>
            </a:r>
            <a:r>
              <a:rPr kumimoji="1"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示例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sp>
        <p:nvSpPr>
          <p:cNvPr id="8194" name="AutoShape 2" descr="大數據-05"/>
          <p:cNvSpPr>
            <a:spLocks noChangeAspect="1" noChangeArrowheads="1"/>
          </p:cNvSpPr>
          <p:nvPr/>
        </p:nvSpPr>
        <p:spPr bwMode="auto">
          <a:xfrm>
            <a:off x="155575" y="-3146425"/>
            <a:ext cx="7143750" cy="6562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96" name="AutoShape 4" descr="https://www.stockfeel.com.tw/wp-content/uploads/2016/12/%E5%A4%A7%E6%95%B8%E6%93%9A-05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8739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19288" y="1828842"/>
            <a:ext cx="6610350" cy="1247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7396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19288" y="4190980"/>
            <a:ext cx="6447695" cy="16001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91064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3-7 Spark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Core</a:t>
            </a:r>
            <a:r>
              <a:rPr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之上的附加模块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sp>
        <p:nvSpPr>
          <p:cNvPr id="8194" name="AutoShape 2" descr="大數據-05"/>
          <p:cNvSpPr>
            <a:spLocks noChangeAspect="1" noChangeArrowheads="1"/>
          </p:cNvSpPr>
          <p:nvPr/>
        </p:nvSpPr>
        <p:spPr bwMode="auto">
          <a:xfrm>
            <a:off x="155575" y="-3146425"/>
            <a:ext cx="7143750" cy="6562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96" name="AutoShape 4" descr="https://www.stockfeel.com.tw/wp-content/uploads/2016/12/%E5%A4%A7%E6%95%B8%E6%93%9A-05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90468" name="Picture 4" descr="http://www.hadooptrainingchennai.in/wp-content/uploads/2016/03/spark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308" y="1447852"/>
            <a:ext cx="8184911" cy="42670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291064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3-8 Spark -SQL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8" y="1066862"/>
            <a:ext cx="9130201" cy="4948984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057466" y="1981494"/>
            <a:ext cx="715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Calibri"/>
              </a:rPr>
              <a:t>01</a:t>
            </a:r>
            <a:endParaRPr lang="zh-CN" altLang="en-US" sz="2400" b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57466" y="3251290"/>
            <a:ext cx="7132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Calibri"/>
              </a:rPr>
              <a:t>03</a:t>
            </a:r>
            <a:endParaRPr lang="zh-CN" altLang="en-US" sz="2400" b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142397" y="2008905"/>
            <a:ext cx="4728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endParaRPr lang="zh-CN" altLang="en-US" sz="24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142397" y="2634666"/>
            <a:ext cx="4728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r>
              <a:rPr lang="zh-CN" alt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部署结构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142397" y="3260427"/>
            <a:ext cx="4728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 </a:t>
            </a:r>
            <a:r>
              <a:rPr lang="zh-CN" alt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编程结构</a:t>
            </a:r>
            <a:endParaRPr lang="en-US" altLang="zh-CN" sz="2400" dirty="0" smtClean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057466" y="2616392"/>
            <a:ext cx="715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Calibri"/>
              </a:rPr>
              <a:t>02</a:t>
            </a:r>
            <a:endParaRPr lang="zh-CN" altLang="en-US" sz="2400" b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57466" y="3886188"/>
            <a:ext cx="7132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 smtClean="0">
                <a:solidFill>
                  <a:srgbClr val="FF0000"/>
                </a:solidFill>
                <a:latin typeface="Calibri"/>
              </a:rPr>
              <a:t>04</a:t>
            </a:r>
            <a:endParaRPr lang="zh-CN" altLang="en-US" sz="2400" b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2" name="文本框 10"/>
          <p:cNvSpPr txBox="1"/>
          <p:nvPr/>
        </p:nvSpPr>
        <p:spPr>
          <a:xfrm>
            <a:off x="3142397" y="3886188"/>
            <a:ext cx="4728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Spark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周边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303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4-1 SPARK </a:t>
            </a:r>
            <a:r>
              <a:rPr kumimoji="1"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周边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pic>
        <p:nvPicPr>
          <p:cNvPr id="3074" name="Picture 2" descr="http://spark.apache.org/images/spark-logo-trademar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65" y="2590822"/>
            <a:ext cx="4011063" cy="2133544"/>
          </a:xfrm>
          <a:prstGeom prst="rect">
            <a:avLst/>
          </a:prstGeom>
          <a:noFill/>
        </p:spPr>
      </p:pic>
      <p:pic>
        <p:nvPicPr>
          <p:cNvPr id="3076" name="Picture 4" descr="https://hadoop.apache.org/docs/r2.4.1/hadoop-project-dist/hadoop-hdfs/images/hdfs-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60" y="4952959"/>
            <a:ext cx="1828752" cy="1022713"/>
          </a:xfrm>
          <a:prstGeom prst="rect">
            <a:avLst/>
          </a:prstGeom>
          <a:noFill/>
        </p:spPr>
      </p:pic>
      <p:pic>
        <p:nvPicPr>
          <p:cNvPr id="3078" name="Picture 6" descr="https://upload.wikimedia.org/wikipedia/commons/thumb/5/5e/Cassandra_logo.svg/1280px-Cassandra_logo.svg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00436" y="6095930"/>
            <a:ext cx="761980" cy="510765"/>
          </a:xfrm>
          <a:prstGeom prst="rect">
            <a:avLst/>
          </a:prstGeom>
          <a:noFill/>
        </p:spPr>
      </p:pic>
      <p:pic>
        <p:nvPicPr>
          <p:cNvPr id="3080" name="Picture 8" descr="“parquet logo”的图片搜索结果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67208" y="5257752"/>
            <a:ext cx="1015973" cy="761980"/>
          </a:xfrm>
          <a:prstGeom prst="rect">
            <a:avLst/>
          </a:prstGeom>
          <a:noFill/>
        </p:spPr>
      </p:pic>
      <p:pic>
        <p:nvPicPr>
          <p:cNvPr id="3082" name="Picture 10" descr="“MySql logo”的图片搜索结果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43406" y="6095930"/>
            <a:ext cx="685782" cy="354678"/>
          </a:xfrm>
          <a:prstGeom prst="rect">
            <a:avLst/>
          </a:prstGeom>
          <a:noFill/>
        </p:spPr>
      </p:pic>
      <p:pic>
        <p:nvPicPr>
          <p:cNvPr id="3084" name="Picture 12" descr="“Postgre logo”的图片搜索结果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133664" y="5867336"/>
            <a:ext cx="761980" cy="847196"/>
          </a:xfrm>
          <a:prstGeom prst="rect">
            <a:avLst/>
          </a:prstGeom>
          <a:noFill/>
        </p:spPr>
      </p:pic>
      <p:pic>
        <p:nvPicPr>
          <p:cNvPr id="3086" name="Picture 14" descr="“MESOS logo”的图片搜索结果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943564" y="3276604"/>
            <a:ext cx="2057346" cy="936092"/>
          </a:xfrm>
          <a:prstGeom prst="rect">
            <a:avLst/>
          </a:prstGeom>
          <a:noFill/>
        </p:spPr>
      </p:pic>
      <p:sp>
        <p:nvSpPr>
          <p:cNvPr id="3088" name="AutoShape 16" descr="“hadoop yarn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90" name="AutoShape 18" descr="“hadoop yarn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91" name="Picture 1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019762" y="4343376"/>
            <a:ext cx="1676356" cy="553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93" name="AutoShape 21" descr="“docker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95" name="AutoShape 23" descr="“docker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97" name="Picture 25" descr="“docker logo”的图片搜索结果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E7E7E7"/>
              </a:clrFrom>
              <a:clrTo>
                <a:srgbClr val="E7E7E7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24712" y="3352802"/>
            <a:ext cx="682633" cy="609584"/>
          </a:xfrm>
          <a:prstGeom prst="rect">
            <a:avLst/>
          </a:prstGeom>
          <a:noFill/>
        </p:spPr>
      </p:pic>
      <p:sp>
        <p:nvSpPr>
          <p:cNvPr id="3101" name="AutoShape 29" descr="“DC/OS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103" name="Picture 3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28714" y="3657594"/>
            <a:ext cx="1447762" cy="615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07" name="Picture 35" descr="“Ambari logo”的图片搜索结果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772316" y="4343376"/>
            <a:ext cx="1085371" cy="510125"/>
          </a:xfrm>
          <a:prstGeom prst="rect">
            <a:avLst/>
          </a:prstGeom>
          <a:noFill/>
        </p:spPr>
      </p:pic>
      <p:sp>
        <p:nvSpPr>
          <p:cNvPr id="3109" name="AutoShape 37" descr="“databricks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113" name="Picture 41" descr="“databricks logo”的图片搜索结果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28714" y="2743238"/>
            <a:ext cx="1981148" cy="336796"/>
          </a:xfrm>
          <a:prstGeom prst="rect">
            <a:avLst/>
          </a:prstGeom>
          <a:noFill/>
        </p:spPr>
      </p:pic>
      <p:sp>
        <p:nvSpPr>
          <p:cNvPr id="3115" name="AutoShape 43" descr="相关图片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17" name="AutoShape 45" descr="“spark notebook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19" name="AutoShape 47" descr="https://pbs.twimg.com/profile_images/612064192921649152/cZbA2_Qg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21" name="AutoShape 49" descr="https://pbs.twimg.com/profile_images/612064192921649152/cZbA2_Qg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122" name="Picture 50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428994" y="990665"/>
            <a:ext cx="1371564" cy="137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24" name="Picture 52" descr="“jupyter logo”的图片搜索结果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476555" y="941733"/>
            <a:ext cx="838178" cy="838178"/>
          </a:xfrm>
          <a:prstGeom prst="rect">
            <a:avLst/>
          </a:prstGeom>
          <a:noFill/>
        </p:spPr>
      </p:pic>
      <p:pic>
        <p:nvPicPr>
          <p:cNvPr id="3128" name="Picture 56" descr="“apache zeppelin  logo”的图片搜索结果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981232" y="1806712"/>
            <a:ext cx="1142970" cy="507479"/>
          </a:xfrm>
          <a:prstGeom prst="rect">
            <a:avLst/>
          </a:prstGeom>
          <a:noFill/>
        </p:spPr>
      </p:pic>
      <p:pic>
        <p:nvPicPr>
          <p:cNvPr id="3130" name="Picture 58" descr="“hortonworks logo”的图片搜索结果"/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4343376"/>
            <a:ext cx="1752674" cy="952540"/>
          </a:xfrm>
          <a:prstGeom prst="rect">
            <a:avLst/>
          </a:prstGeom>
          <a:noFill/>
        </p:spPr>
      </p:pic>
      <p:pic>
        <p:nvPicPr>
          <p:cNvPr id="3132" name="Picture 60" descr="“kafka logo”的图片搜索结果"/>
          <p:cNvPicPr>
            <a:picLocks noChangeAspect="1" noChangeArrowheads="1"/>
          </p:cNvPicPr>
          <p:nvPr/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5105386" y="5813997"/>
            <a:ext cx="1295366" cy="841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055" y="1130942"/>
            <a:ext cx="1486028" cy="776129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4-2 Spark</a:t>
            </a:r>
            <a:r>
              <a:rPr kumimoji="1"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周边 </a:t>
            </a: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- Ambari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pic>
        <p:nvPicPr>
          <p:cNvPr id="1026" name="图片 5" descr="image0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10" y="1143060"/>
            <a:ext cx="8429625" cy="4486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211182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4-4 Spark</a:t>
            </a:r>
            <a:r>
              <a:rPr kumimoji="1"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周边 </a:t>
            </a: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- </a:t>
            </a:r>
            <a:r>
              <a:rPr kumimoji="1" lang="en-US" altLang="zh-CN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databricks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16" y="1295456"/>
            <a:ext cx="8753051" cy="46005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38570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4-4 Spark</a:t>
            </a:r>
            <a:r>
              <a:rPr kumimoji="1"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版本趋势图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pic>
        <p:nvPicPr>
          <p:cNvPr id="5122" name="图片 14" descr="image00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295456"/>
            <a:ext cx="8000790" cy="4003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902088" y="5748184"/>
            <a:ext cx="74158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SAPRK </a:t>
            </a:r>
            <a:r>
              <a:rPr lang="zh-CN" altLang="en-US" b="1" dirty="0" smtClean="0"/>
              <a:t>可以处理，</a:t>
            </a:r>
            <a:r>
              <a:rPr lang="en-US" altLang="zh-CN" b="1" dirty="0" smtClean="0"/>
              <a:t>OLAP(SQL) </a:t>
            </a:r>
            <a:r>
              <a:rPr lang="zh-CN" altLang="en-US" b="1" dirty="0" smtClean="0"/>
              <a:t>雪花模型难以表达的“反范式”场景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10991886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4-4 Spark</a:t>
            </a:r>
            <a:r>
              <a:rPr kumimoji="1"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周边 </a:t>
            </a: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- </a:t>
            </a:r>
            <a:r>
              <a:rPr kumimoji="1" lang="en-US" altLang="zh-CN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databricks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12" y="1066862"/>
            <a:ext cx="8430060" cy="54960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839525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4-4 Spark</a:t>
            </a:r>
            <a:r>
              <a:rPr kumimoji="1"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周边 </a:t>
            </a: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- </a:t>
            </a:r>
            <a:r>
              <a:rPr kumimoji="1" lang="en-US" altLang="zh-CN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databricks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10" y="1524050"/>
            <a:ext cx="8497048" cy="39622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67640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0-3 SPARK-</a:t>
            </a:r>
            <a:r>
              <a:rPr kumimoji="1"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初学者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pic>
        <p:nvPicPr>
          <p:cNvPr id="3074" name="Picture 2" descr="http://spark.apache.org/images/spark-logo-trademar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40" y="2971812"/>
            <a:ext cx="2666931" cy="1418580"/>
          </a:xfrm>
          <a:prstGeom prst="rect">
            <a:avLst/>
          </a:prstGeom>
          <a:noFill/>
        </p:spPr>
      </p:pic>
      <p:pic>
        <p:nvPicPr>
          <p:cNvPr id="3076" name="Picture 4" descr="https://hadoop.apache.org/docs/r2.4.1/hadoop-project-dist/hadoop-hdfs/images/hdfs-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47410" y="4804475"/>
            <a:ext cx="2438336" cy="1363617"/>
          </a:xfrm>
          <a:prstGeom prst="rect">
            <a:avLst/>
          </a:prstGeom>
          <a:noFill/>
        </p:spPr>
      </p:pic>
      <p:pic>
        <p:nvPicPr>
          <p:cNvPr id="3080" name="Picture 8" descr="“parquet logo”的图片搜索结果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05070" y="5181554"/>
            <a:ext cx="1015973" cy="761980"/>
          </a:xfrm>
          <a:prstGeom prst="rect">
            <a:avLst/>
          </a:prstGeom>
          <a:noFill/>
        </p:spPr>
      </p:pic>
      <p:sp>
        <p:nvSpPr>
          <p:cNvPr id="3088" name="AutoShape 16" descr="“hadoop yarn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90" name="AutoShape 18" descr="“hadoop yarn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93" name="AutoShape 21" descr="“docker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95" name="AutoShape 23" descr="“docker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01" name="AutoShape 29" descr="“DC/OS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09" name="AutoShape 37" descr="“databricks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113" name="Picture 41" descr="“databricks logo”的图片搜索结果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2100" y="2299052"/>
            <a:ext cx="1981148" cy="336796"/>
          </a:xfrm>
          <a:prstGeom prst="rect">
            <a:avLst/>
          </a:prstGeom>
          <a:noFill/>
        </p:spPr>
      </p:pic>
      <p:sp>
        <p:nvSpPr>
          <p:cNvPr id="3115" name="AutoShape 43" descr="相关图片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17" name="AutoShape 45" descr="“spark notebook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19" name="AutoShape 47" descr="https://pbs.twimg.com/profile_images/612064192921649152/cZbA2_Qg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21" name="AutoShape 49" descr="https://pbs.twimg.com/profile_images/612064192921649152/cZbA2_Qg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altLang="zh-CN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hadoop</a:t>
            </a:r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vs. spark Ecosystem</a:t>
            </a:r>
            <a:endParaRPr lang="zh-CN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sp>
        <p:nvSpPr>
          <p:cNvPr id="5" name="云形 4"/>
          <p:cNvSpPr/>
          <p:nvPr/>
        </p:nvSpPr>
        <p:spPr>
          <a:xfrm>
            <a:off x="81153" y="1473816"/>
            <a:ext cx="444249" cy="282854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云形 10"/>
          <p:cNvSpPr/>
          <p:nvPr/>
        </p:nvSpPr>
        <p:spPr>
          <a:xfrm>
            <a:off x="8624132" y="1424748"/>
            <a:ext cx="444249" cy="282854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750587"/>
              </p:ext>
            </p:extLst>
          </p:nvPr>
        </p:nvGraphicFramePr>
        <p:xfrm>
          <a:off x="914496" y="1219258"/>
          <a:ext cx="7391206" cy="4200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5999">
                  <a:extLst>
                    <a:ext uri="{9D8B030D-6E8A-4147-A177-3AD203B41FA5}">
                      <a16:colId xmlns:a16="http://schemas.microsoft.com/office/drawing/2014/main" val="1493359296"/>
                    </a:ext>
                  </a:extLst>
                </a:gridCol>
                <a:gridCol w="2810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43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715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Hadoop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Spark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715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SQL</a:t>
                      </a:r>
                      <a:r>
                        <a:rPr lang="zh-CN" altLang="en-US" dirty="0" smtClean="0"/>
                        <a:t>查询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Hive, Impala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SparkSQL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4018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机器学习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Mathout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MLLib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7159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图计算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 </a:t>
                      </a:r>
                      <a:r>
                        <a:rPr lang="en-US" dirty="0" err="1" smtClean="0"/>
                        <a:t>Giraph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GraphX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5048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流计算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Storm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Spark streaming,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Spark</a:t>
                      </a:r>
                      <a:r>
                        <a:rPr lang="en-US" altLang="zh-CN" baseline="0" dirty="0" smtClean="0"/>
                        <a:t> </a:t>
                      </a:r>
                      <a:r>
                        <a:rPr lang="en-US" altLang="zh-CN" baseline="0" dirty="0" err="1" smtClean="0"/>
                        <a:t>Structed</a:t>
                      </a:r>
                      <a:r>
                        <a:rPr lang="en-US" altLang="zh-CN" baseline="0" dirty="0" smtClean="0"/>
                        <a:t> Streaming.</a:t>
                      </a:r>
                      <a:endParaRPr lang="en-US" altLang="zh-CN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627611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057466" y="1981494"/>
            <a:ext cx="715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Calibri"/>
              </a:rPr>
              <a:t>01</a:t>
            </a:r>
            <a:endParaRPr lang="zh-CN" altLang="en-US" sz="2400" b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57466" y="3251290"/>
            <a:ext cx="7132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Calibri"/>
              </a:rPr>
              <a:t>03</a:t>
            </a:r>
            <a:endParaRPr lang="zh-CN" altLang="en-US" sz="2400" b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142397" y="2008905"/>
            <a:ext cx="4728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142397" y="2634666"/>
            <a:ext cx="4728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r>
              <a:rPr lang="zh-CN" alt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部署结构</a:t>
            </a:r>
            <a:endParaRPr lang="zh-CN" altLang="en-US" sz="24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42397" y="3260427"/>
            <a:ext cx="4728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 </a:t>
            </a:r>
            <a:r>
              <a:rPr lang="zh-CN" alt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编程结构</a:t>
            </a:r>
            <a:endParaRPr lang="en-US" altLang="zh-CN" sz="2400" dirty="0" smtClean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057466" y="2616392"/>
            <a:ext cx="715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Calibri"/>
              </a:rPr>
              <a:t>02</a:t>
            </a:r>
            <a:endParaRPr lang="zh-CN" altLang="en-US" sz="2400" b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57466" y="3886188"/>
            <a:ext cx="7132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 smtClean="0">
                <a:solidFill>
                  <a:srgbClr val="FF0000"/>
                </a:solidFill>
                <a:latin typeface="Calibri"/>
              </a:rPr>
              <a:t>04</a:t>
            </a:r>
            <a:endParaRPr lang="zh-CN" altLang="en-US" sz="2400" b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2" name="文本框 10"/>
          <p:cNvSpPr txBox="1"/>
          <p:nvPr/>
        </p:nvSpPr>
        <p:spPr>
          <a:xfrm>
            <a:off x="3142397" y="3886188"/>
            <a:ext cx="4728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 </a:t>
            </a:r>
            <a:r>
              <a:rPr lang="zh-CN" alt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周边</a:t>
            </a:r>
            <a:endParaRPr lang="en-US" altLang="zh-CN" sz="2400" dirty="0" smtClean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303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0-2 SPARK</a:t>
            </a:r>
            <a:r>
              <a:rPr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之前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pic>
        <p:nvPicPr>
          <p:cNvPr id="3074" name="Picture 2" descr="http://spark.apache.org/images/spark-logo-trademar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78" y="5029158"/>
            <a:ext cx="2743128" cy="1459111"/>
          </a:xfrm>
          <a:prstGeom prst="rect">
            <a:avLst/>
          </a:prstGeom>
          <a:noFill/>
        </p:spPr>
      </p:pic>
      <p:sp>
        <p:nvSpPr>
          <p:cNvPr id="3088" name="AutoShape 16" descr="“hadoop yarn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90" name="AutoShape 18" descr="“hadoop yarn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91" name="Picture 1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5386" y="4724366"/>
            <a:ext cx="2819327" cy="931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93" name="AutoShape 21" descr="“docker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95" name="AutoShape 23" descr="“docker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01" name="AutoShape 29" descr="“DC/OS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09" name="AutoShape 37" descr="“databricks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15" name="AutoShape 43" descr="相关图片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17" name="AutoShape 45" descr="“spark notebook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19" name="AutoShape 47" descr="https://pbs.twimg.com/profile_images/612064192921649152/cZbA2_Qg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21" name="AutoShape 49" descr="https://pbs.twimg.com/profile_images/612064192921649152/cZbA2_Qg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4146" name="AutoShape 2" descr="“Hadoop mapreduce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34148" name="Picture 4" descr="“Hadoop mapreduce logo”的图片搜索结果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4970" y="3092563"/>
            <a:ext cx="2133544" cy="676206"/>
          </a:xfrm>
          <a:prstGeom prst="rect">
            <a:avLst/>
          </a:prstGeom>
          <a:noFill/>
        </p:spPr>
      </p:pic>
      <p:pic>
        <p:nvPicPr>
          <p:cNvPr id="140290" name="Picture 2" descr="“Hadoop hdfs logo”的图片搜索结果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09862" y="2590822"/>
            <a:ext cx="4056836" cy="1904950"/>
          </a:xfrm>
          <a:prstGeom prst="rect">
            <a:avLst/>
          </a:prstGeom>
          <a:noFill/>
        </p:spPr>
      </p:pic>
      <p:pic>
        <p:nvPicPr>
          <p:cNvPr id="33" name="Picture 4" descr="https://hadoop.apache.org/docs/r2.4.1/hadoop-project-dist/hadoop-hdfs/images/hdfs-logo.jp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9704" y="3809990"/>
            <a:ext cx="1828752" cy="1022713"/>
          </a:xfrm>
          <a:prstGeom prst="rect">
            <a:avLst/>
          </a:prstGeom>
          <a:noFill/>
        </p:spPr>
      </p:pic>
      <p:sp>
        <p:nvSpPr>
          <p:cNvPr id="39" name="燕尾形箭头 38"/>
          <p:cNvSpPr/>
          <p:nvPr/>
        </p:nvSpPr>
        <p:spPr>
          <a:xfrm rot="8282300">
            <a:off x="2532464" y="3933528"/>
            <a:ext cx="457188" cy="228594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燕尾形箭头 39"/>
          <p:cNvSpPr/>
          <p:nvPr/>
        </p:nvSpPr>
        <p:spPr>
          <a:xfrm rot="5704175">
            <a:off x="6306208" y="4162088"/>
            <a:ext cx="457188" cy="228594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燕尾形箭头 40"/>
          <p:cNvSpPr/>
          <p:nvPr/>
        </p:nvSpPr>
        <p:spPr>
          <a:xfrm rot="9440050">
            <a:off x="4598391" y="5718005"/>
            <a:ext cx="457188" cy="228594"/>
          </a:xfrm>
          <a:prstGeom prst="notchedRightArrow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0294" name="Picture 6" descr="“File System logo”的图片搜索结果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00436" y="762070"/>
            <a:ext cx="2819326" cy="2116704"/>
          </a:xfrm>
          <a:prstGeom prst="rect">
            <a:avLst/>
          </a:prstGeom>
          <a:noFill/>
        </p:spPr>
      </p:pic>
      <p:sp>
        <p:nvSpPr>
          <p:cNvPr id="140296" name="AutoShape 8" descr="“Ext4 logo”的图片搜索结果"/>
          <p:cNvSpPr>
            <a:spLocks noChangeAspect="1" noChangeArrowheads="1"/>
          </p:cNvSpPr>
          <p:nvPr/>
        </p:nvSpPr>
        <p:spPr bwMode="auto">
          <a:xfrm>
            <a:off x="155575" y="-503238"/>
            <a:ext cx="1866900" cy="10477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40297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828872" y="1143060"/>
            <a:ext cx="990574" cy="1135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燕尾形箭头 46"/>
          <p:cNvSpPr/>
          <p:nvPr/>
        </p:nvSpPr>
        <p:spPr>
          <a:xfrm rot="543808">
            <a:off x="3063192" y="1711028"/>
            <a:ext cx="457188" cy="228594"/>
          </a:xfrm>
          <a:prstGeom prst="notchedRightArrow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燕尾形箭头 47"/>
          <p:cNvSpPr/>
          <p:nvPr/>
        </p:nvSpPr>
        <p:spPr>
          <a:xfrm rot="7008499">
            <a:off x="4091328" y="2732098"/>
            <a:ext cx="457188" cy="228594"/>
          </a:xfrm>
          <a:prstGeom prst="notchedRightArrow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加号 49"/>
          <p:cNvSpPr/>
          <p:nvPr/>
        </p:nvSpPr>
        <p:spPr>
          <a:xfrm>
            <a:off x="5333980" y="3352802"/>
            <a:ext cx="304792" cy="30479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0-1 HDFS</a:t>
            </a:r>
            <a:r>
              <a:rPr kumimoji="1"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与其他</a:t>
            </a: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DFS</a:t>
            </a:r>
            <a:r>
              <a:rPr kumimoji="1"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的差异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pic>
        <p:nvPicPr>
          <p:cNvPr id="142338" name="Picture 2" descr="http://static.oschina.net/uploads/img/201301/04232234_RXS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88" y="1295456"/>
            <a:ext cx="6591300" cy="3038476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838298" y="4724366"/>
            <a:ext cx="7378943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charset="0"/>
              <a:buChar char="•"/>
            </a:pPr>
            <a:r>
              <a:rPr lang="en-US" altLang="zh-CN" b="1" dirty="0" smtClean="0"/>
              <a:t>  </a:t>
            </a:r>
            <a:r>
              <a:rPr lang="zh-CN" altLang="en-US" b="1" dirty="0" smtClean="0"/>
              <a:t>适合每个文件 </a:t>
            </a:r>
            <a:r>
              <a:rPr lang="en-US" altLang="zh-CN" b="1" dirty="0" smtClean="0"/>
              <a:t>&gt; 64MB </a:t>
            </a:r>
            <a:r>
              <a:rPr lang="zh-CN" altLang="en-US" b="1" dirty="0" smtClean="0"/>
              <a:t>的分布式文件系统，不适合存储细碎的小文件</a:t>
            </a:r>
            <a:endParaRPr lang="en-US" altLang="zh-CN" b="1" dirty="0" smtClean="0"/>
          </a:p>
          <a:p>
            <a:pPr>
              <a:buFont typeface="Arial" charset="0"/>
              <a:buChar char="•"/>
            </a:pPr>
            <a:r>
              <a:rPr lang="en-US" altLang="zh-CN" b="1" dirty="0" smtClean="0"/>
              <a:t>  </a:t>
            </a:r>
            <a:r>
              <a:rPr lang="zh-CN" altLang="en-US" b="1" dirty="0" smtClean="0"/>
              <a:t>采用</a:t>
            </a:r>
            <a:r>
              <a:rPr lang="en-US" altLang="zh-CN" b="1" dirty="0" smtClean="0"/>
              <a:t>PC</a:t>
            </a:r>
            <a:r>
              <a:rPr lang="zh-CN" altLang="en-US" b="1" dirty="0" smtClean="0"/>
              <a:t>服务器作为存储节点，同时这些节点也具有运算能力</a:t>
            </a:r>
            <a:endParaRPr lang="en-US" altLang="zh-CN" b="1" dirty="0" smtClean="0"/>
          </a:p>
          <a:p>
            <a:pPr>
              <a:buFont typeface="Arial" charset="0"/>
              <a:buChar char="•"/>
            </a:pPr>
            <a:r>
              <a:rPr lang="en-US" altLang="zh-CN" b="1" dirty="0" smtClean="0"/>
              <a:t>  </a:t>
            </a:r>
            <a:r>
              <a:rPr lang="zh-CN" altLang="en-US" b="1" dirty="0" smtClean="0"/>
              <a:t>数据的分布结构暴露给上层应用程序</a:t>
            </a:r>
            <a:endParaRPr lang="en-US" altLang="zh-CN" b="1" dirty="0" smtClean="0"/>
          </a:p>
          <a:p>
            <a:pPr lvl="1">
              <a:buFont typeface="Arial" charset="0"/>
              <a:buChar char="•"/>
            </a:pPr>
            <a:r>
              <a:rPr lang="en-US" altLang="zh-CN" b="1" dirty="0" smtClean="0"/>
              <a:t>  rack awareness</a:t>
            </a:r>
            <a:r>
              <a:rPr lang="zh-CN" altLang="en-US" b="1" dirty="0" smtClean="0"/>
              <a:t>（机架感知）</a:t>
            </a:r>
            <a:endParaRPr lang="en-US" altLang="zh-CN" b="1" dirty="0" smtClean="0"/>
          </a:p>
          <a:p>
            <a:pPr lvl="1">
              <a:buFont typeface="Arial" charset="0"/>
              <a:buChar char="•"/>
            </a:pPr>
            <a:r>
              <a:rPr lang="en-US" altLang="zh-CN" b="1" dirty="0" smtClean="0"/>
              <a:t> </a:t>
            </a:r>
            <a:r>
              <a:rPr lang="zh-CN" altLang="en-US" b="1" dirty="0" smtClean="0"/>
              <a:t>减少故障造成数据丢失的概率</a:t>
            </a:r>
            <a:endParaRPr lang="en-US" altLang="zh-CN" b="1" dirty="0" smtClean="0"/>
          </a:p>
          <a:p>
            <a:pPr lvl="1">
              <a:buFont typeface="Arial" charset="0"/>
              <a:buChar char="•"/>
            </a:pPr>
            <a:r>
              <a:rPr lang="en-US" altLang="zh-CN" b="1" dirty="0" smtClean="0"/>
              <a:t> </a:t>
            </a:r>
            <a:r>
              <a:rPr lang="zh-CN" altLang="en-US" b="1" dirty="0" smtClean="0"/>
              <a:t>增大就近获得数据的概率</a:t>
            </a:r>
            <a:endParaRPr lang="en-US" altLang="zh-CN" b="1" dirty="0" smtClean="0"/>
          </a:p>
          <a:p>
            <a:r>
              <a:rPr lang="en-US" altLang="zh-CN" b="1" dirty="0" smtClean="0"/>
              <a:t>  </a:t>
            </a:r>
          </a:p>
          <a:p>
            <a:pPr>
              <a:buFont typeface="Arial" charset="0"/>
              <a:buChar char="•"/>
            </a:pPr>
            <a:endParaRPr lang="en-US" altLang="zh-CN" b="1" dirty="0" smtClean="0"/>
          </a:p>
          <a:p>
            <a:endParaRPr lang="en-US" altLang="zh-CN" b="1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0-1 </a:t>
            </a:r>
            <a:r>
              <a:rPr kumimoji="1" lang="en-US" altLang="zh-CN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Hadoop</a:t>
            </a: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</a:t>
            </a:r>
            <a:r>
              <a:rPr kumimoji="1" lang="en-US" altLang="zh-CN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MapReduce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4496" y="5714940"/>
            <a:ext cx="731500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zh-CN" altLang="en-US" sz="2400" b="1" dirty="0" smtClean="0">
                <a:latin typeface="+mn-ea"/>
                <a:ea typeface="+mn-ea"/>
              </a:rPr>
              <a:t>把数据移动到计算节点，还是把程序移动到数据节点</a:t>
            </a:r>
            <a:endParaRPr lang="en-US" altLang="zh-CN" sz="2400" b="1" dirty="0" smtClean="0">
              <a:latin typeface="+mn-ea"/>
              <a:ea typeface="+mn-ea"/>
            </a:endParaRPr>
          </a:p>
          <a:p>
            <a:pPr marL="800100" lvl="1" indent="-342900"/>
            <a:endParaRPr lang="en-US" altLang="zh-CN" sz="2400" dirty="0">
              <a:latin typeface="+mn-ea"/>
              <a:ea typeface="+mn-ea"/>
            </a:endParaRPr>
          </a:p>
          <a:p>
            <a:pPr marL="342900" indent="-342900"/>
            <a:endParaRPr lang="zh-CN" altLang="en-US" b="1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100" y="990664"/>
            <a:ext cx="7677150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0-1 </a:t>
            </a:r>
            <a:r>
              <a:rPr kumimoji="1" lang="en-US" altLang="zh-CN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Hadoop</a:t>
            </a: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YARN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714" y="1295456"/>
            <a:ext cx="8479551" cy="4419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6_Office 主题">
  <a:themeElements>
    <a:clrScheme name="6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6_Office 主题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6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37_Office 主题">
  <a:themeElements>
    <a:clrScheme name="35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35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5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年工作计划.pptx" id="{E313C2F0-857F-4188-990B-A76AC922BAB3}" vid="{FF03C374-C9A6-41D7-AA65-DD05B968B704}"/>
    </a:ext>
  </a:extLst>
</a:theme>
</file>

<file path=ppt/theme/theme11.xml><?xml version="1.0" encoding="utf-8"?>
<a:theme xmlns:a="http://schemas.openxmlformats.org/drawingml/2006/main" name="12_Office 主题">
  <a:themeElements>
    <a:clrScheme name="5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5_Office 主题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5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年工作计划.pptx" id="{E313C2F0-857F-4188-990B-A76AC922BAB3}" vid="{840FBE03-47FA-4CE3-9817-A2F0AC8B929F}"/>
    </a:ext>
  </a:extLst>
</a:theme>
</file>

<file path=ppt/theme/theme12.xml><?xml version="1.0" encoding="utf-8"?>
<a:theme xmlns:a="http://schemas.openxmlformats.org/drawingml/2006/main" name="13_Office 主题">
  <a:themeElements>
    <a:clrScheme name="7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7_Office 主题">
      <a:majorFont>
        <a:latin typeface="Calibri"/>
        <a:ea typeface="黑体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7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年工作计划.pptx" id="{E313C2F0-857F-4188-990B-A76AC922BAB3}" vid="{4A6C720C-EF3E-4988-B72C-983761DD82E2}"/>
    </a:ext>
  </a:extLst>
</a:theme>
</file>

<file path=ppt/theme/theme13.xml><?xml version="1.0" encoding="utf-8"?>
<a:theme xmlns:a="http://schemas.openxmlformats.org/drawingml/2006/main" name="14_Office 主题">
  <a:themeElements>
    <a:clrScheme name="7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7_Office 主题">
      <a:majorFont>
        <a:latin typeface="Calibri"/>
        <a:ea typeface="黑体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7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年工作计划.pptx" id="{E313C2F0-857F-4188-990B-A76AC922BAB3}" vid="{628135B0-C0B8-4731-87FD-716A75711D5E}"/>
    </a:ext>
  </a:extLst>
</a:theme>
</file>

<file path=ppt/theme/theme14.xml><?xml version="1.0" encoding="utf-8"?>
<a:theme xmlns:a="http://schemas.openxmlformats.org/drawingml/2006/main" name="15_Office 主题">
  <a:themeElements>
    <a:clrScheme name="6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6_Office 主题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6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年工作计划.pptx" id="{E313C2F0-857F-4188-990B-A76AC922BAB3}" vid="{F984978C-7257-4F3E-A6C5-26AD73EEF2A0}"/>
    </a:ext>
  </a:extLst>
</a:theme>
</file>

<file path=ppt/theme/theme15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CAEACE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4年工作计划.pptx" id="{E313C2F0-857F-4188-990B-A76AC922BAB3}" vid="{847D1DCE-2B2D-43CE-B88E-3A3A23D9FCDE}"/>
    </a:ext>
  </a:extLst>
</a:theme>
</file>

<file path=ppt/theme/theme1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AEACE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AEACE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5_Office 主题">
  <a:themeElements>
    <a:clrScheme name="5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5_Office 主题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5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8_Office 主题">
  <a:themeElements>
    <a:clrScheme name="7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7_Office 主题">
      <a:majorFont>
        <a:latin typeface="Calibri"/>
        <a:ea typeface="黑体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7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5_Office 主题">
  <a:themeElements>
    <a:clrScheme name="35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35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5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7_Office 主题">
  <a:themeElements>
    <a:clrScheme name="5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5_Office 主题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5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9_Office 主题">
  <a:themeElements>
    <a:clrScheme name="6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6_Office 主题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6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36_Office 主题">
  <a:themeElements>
    <a:clrScheme name="35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35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5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10_Office 主题">
  <a:themeElements>
    <a:clrScheme name="5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5_Office 主题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5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11_Office 主题">
  <a:themeElements>
    <a:clrScheme name="5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5_Office 主题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5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年工作计划.pptx" id="{E313C2F0-857F-4188-990B-A76AC922BAB3}" vid="{72A4A4EB-9839-4C06-8F35-0EE367A5EEE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27296</TotalTime>
  <Pages>0</Pages>
  <Words>931</Words>
  <Characters>0</Characters>
  <Application>Microsoft Office PowerPoint</Application>
  <DocSecurity>0</DocSecurity>
  <PresentationFormat>全屏显示(4:3)</PresentationFormat>
  <Lines>0</Lines>
  <Paragraphs>223</Paragraphs>
  <Slides>44</Slides>
  <Notes>42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16</vt:i4>
      </vt:variant>
      <vt:variant>
        <vt:lpstr>幻灯片标题</vt:lpstr>
      </vt:variant>
      <vt:variant>
        <vt:i4>44</vt:i4>
      </vt:variant>
    </vt:vector>
  </HeadingPairs>
  <TitlesOfParts>
    <vt:vector size="68" baseType="lpstr">
      <vt:lpstr>Arial Unicode MS</vt:lpstr>
      <vt:lpstr>ArialMT</vt:lpstr>
      <vt:lpstr>黑体</vt:lpstr>
      <vt:lpstr>宋体</vt:lpstr>
      <vt:lpstr>微软雅黑</vt:lpstr>
      <vt:lpstr>Arial</vt:lpstr>
      <vt:lpstr>Calibri</vt:lpstr>
      <vt:lpstr>Calibri Light</vt:lpstr>
      <vt:lpstr>6_Office 主题</vt:lpstr>
      <vt:lpstr>5_Office 主题</vt:lpstr>
      <vt:lpstr>8_Office 主题</vt:lpstr>
      <vt:lpstr>35_Office 主题</vt:lpstr>
      <vt:lpstr>7_Office 主题</vt:lpstr>
      <vt:lpstr>9_Office 主题</vt:lpstr>
      <vt:lpstr>36_Office 主题</vt:lpstr>
      <vt:lpstr>10_Office 主题</vt:lpstr>
      <vt:lpstr>11_Office 主题</vt:lpstr>
      <vt:lpstr>37_Office 主题</vt:lpstr>
      <vt:lpstr>12_Office 主题</vt:lpstr>
      <vt:lpstr>13_Office 主题</vt:lpstr>
      <vt:lpstr>14_Office 主题</vt:lpstr>
      <vt:lpstr>15_Office 主题</vt:lpstr>
      <vt:lpstr>自定义设计方案</vt:lpstr>
      <vt:lpstr>Office 主题</vt:lpstr>
      <vt:lpstr>函数式语言与并行计算-SPARK 2017 U8平台“自学互学”系列讲座</vt:lpstr>
      <vt:lpstr> 0-1 SPARK的常见用途</vt:lpstr>
      <vt:lpstr> 0-2 SPARK的常见用途</vt:lpstr>
      <vt:lpstr>4-4 Spark版本趋势图</vt:lpstr>
      <vt:lpstr>PowerPoint 演示文稿</vt:lpstr>
      <vt:lpstr> 0-2 SPARK之前</vt:lpstr>
      <vt:lpstr> 0-1 HDFS与其他DFS的差异</vt:lpstr>
      <vt:lpstr> 0-1 Hadoop MapReduce</vt:lpstr>
      <vt:lpstr> 0-1 Hadoop YARN</vt:lpstr>
      <vt:lpstr> 0-1 Hadoop YARN</vt:lpstr>
      <vt:lpstr> 0-1 Hadoop YARN</vt:lpstr>
      <vt:lpstr> 0-1 Hadoop YARN</vt:lpstr>
      <vt:lpstr> 0-1 MapReduce vs. SPARK</vt:lpstr>
      <vt:lpstr> 0-1 Hadoop YARN</vt:lpstr>
      <vt:lpstr> 0-1 Hadoop YARN</vt:lpstr>
      <vt:lpstr>PowerPoint 演示文稿</vt:lpstr>
      <vt:lpstr> 2-1 Spark 的集群部署方式</vt:lpstr>
      <vt:lpstr> 2-3 Local / Local[N]</vt:lpstr>
      <vt:lpstr> 2-4 Spark Standalone – Scala,Java</vt:lpstr>
      <vt:lpstr> 2-4 Spark Standalone – R, Python</vt:lpstr>
      <vt:lpstr> 2-4 Spark Standalone – Mobius（C#）</vt:lpstr>
      <vt:lpstr> 2-4 Spark Standalone – Mobius（C#）</vt:lpstr>
      <vt:lpstr>2-2 常见调度器与常见工作任务组合关系</vt:lpstr>
      <vt:lpstr>YARN vs. MESOS</vt:lpstr>
      <vt:lpstr>PowerPoint 演示文稿</vt:lpstr>
      <vt:lpstr>0-2 SqlServer 查询计划，DAG</vt:lpstr>
      <vt:lpstr> 3-5 Spark的两个核心概念</vt:lpstr>
      <vt:lpstr>3-1 SqlServer 查询计划</vt:lpstr>
      <vt:lpstr>3-2 Spark的DAG</vt:lpstr>
      <vt:lpstr>3-3 Hadoop MapReduce processing model</vt:lpstr>
      <vt:lpstr> 3-4 理解In-Memory计算的正确姿势</vt:lpstr>
      <vt:lpstr> 3-5 转换操作（惰性计算） 与 行动操作</vt:lpstr>
      <vt:lpstr> 3-6 Scala/C# 操作RDD示例</vt:lpstr>
      <vt:lpstr> 3-7 Spark Core之上的附加模块</vt:lpstr>
      <vt:lpstr>3-8 Spark -SQL</vt:lpstr>
      <vt:lpstr>PowerPoint 演示文稿</vt:lpstr>
      <vt:lpstr>4-1 SPARK 周边</vt:lpstr>
      <vt:lpstr>4-2 Spark周边 - Ambari</vt:lpstr>
      <vt:lpstr>4-4 Spark周边 - databricks</vt:lpstr>
      <vt:lpstr>4-4 Spark周边 - databricks</vt:lpstr>
      <vt:lpstr>4-4 Spark周边 - databricks</vt:lpstr>
      <vt:lpstr> 0-3 SPARK-初学者</vt:lpstr>
      <vt:lpstr>hadoop vs. spark Ecosystem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guhualong</dc:creator>
  <cp:lastModifiedBy>杨历</cp:lastModifiedBy>
  <cp:revision>959</cp:revision>
  <cp:lastPrinted>1601-01-01T00:00:00Z</cp:lastPrinted>
  <dcterms:created xsi:type="dcterms:W3CDTF">2009-12-16T05:52:57Z</dcterms:created>
  <dcterms:modified xsi:type="dcterms:W3CDTF">2017-05-13T03:49:31Z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r8>1</vt:r8>
  </property>
  <property fmtid="{D5CDD505-2E9C-101B-9397-08002B2CF9AE}" pid="3" name="KSOProductBuildVer">
    <vt:lpwstr>2052-6.6.0.2461</vt:lpwstr>
  </property>
</Properties>
</file>